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s/slide15.xml" ContentType="application/vnd.openxmlformats-officedocument.presentationml.slide+xml"/>
  <Default Extension="tiff" ContentType="image/tiff"/>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Default Extension="gif" ContentType="image/gif"/>
  <Override PartName="/ppt/notesSlides/notesSlide24.xml" ContentType="application/vnd.openxmlformats-officedocument.presentationml.notesSlide+xml"/>
  <Override PartName="/ppt/slides/slide6.xml" ContentType="application/vnd.openxmlformats-officedocument.presentationml.slid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Layouts/slideLayout10.xml" ContentType="application/vnd.openxmlformats-officedocument.presentationml.slideLayout+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1"/>
  </p:notesMasterIdLst>
  <p:handoutMasterIdLst>
    <p:handoutMasterId r:id="rId32"/>
  </p:handoutMasterIdLst>
  <p:sldIdLst>
    <p:sldId id="257" r:id="rId2"/>
    <p:sldId id="256" r:id="rId3"/>
    <p:sldId id="261" r:id="rId4"/>
    <p:sldId id="280" r:id="rId5"/>
    <p:sldId id="262" r:id="rId6"/>
    <p:sldId id="263" r:id="rId7"/>
    <p:sldId id="264" r:id="rId8"/>
    <p:sldId id="284" r:id="rId9"/>
    <p:sldId id="285" r:id="rId10"/>
    <p:sldId id="286" r:id="rId11"/>
    <p:sldId id="267" r:id="rId12"/>
    <p:sldId id="265" r:id="rId13"/>
    <p:sldId id="266" r:id="rId14"/>
    <p:sldId id="268" r:id="rId15"/>
    <p:sldId id="269" r:id="rId16"/>
    <p:sldId id="271" r:id="rId17"/>
    <p:sldId id="270" r:id="rId18"/>
    <p:sldId id="272" r:id="rId19"/>
    <p:sldId id="258" r:id="rId20"/>
    <p:sldId id="273" r:id="rId21"/>
    <p:sldId id="274" r:id="rId22"/>
    <p:sldId id="275" r:id="rId23"/>
    <p:sldId id="276" r:id="rId24"/>
    <p:sldId id="277" r:id="rId25"/>
    <p:sldId id="278" r:id="rId26"/>
    <p:sldId id="279" r:id="rId27"/>
    <p:sldId id="281" r:id="rId28"/>
    <p:sldId id="282" r:id="rId29"/>
    <p:sldId id="283"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p:clrMru>
    <a:srgbClr val="79C041"/>
    <a:srgbClr val="293132"/>
    <a:srgbClr val="084185"/>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Objects="1">
      <p:cViewPr varScale="1">
        <p:scale>
          <a:sx n="117" d="100"/>
          <a:sy n="117" d="100"/>
        </p:scale>
        <p:origin x="-6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80EBBAF-F356-A74C-8D39-8E793AFD1044}" type="datetimeFigureOut">
              <a:rPr lang="en-US" smtClean="0"/>
              <a:pPr/>
              <a:t>9/15/10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4F1842-FEFA-BE4B-94FC-B9E36E317178}"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1D2F95-408C-6543-8F1C-C0D0A0D2047A}" type="datetimeFigureOut">
              <a:rPr lang="en-US" smtClean="0"/>
              <a:pPr/>
              <a:t>9/15/10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2034A7-9B54-0545-BE9A-9D6C8B97BFDC}"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42034A7-9B54-0545-BE9A-9D6C8B97BFD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SHOW LOGCAL command shown here was run on node FLASH and </a:t>
            </a:r>
            <a:r>
              <a:rPr lang="en-US" baseline="0" dirty="0" smtClean="0"/>
              <a:t>demonstrates two $ICC services being offered:</a:t>
            </a:r>
          </a:p>
          <a:p>
            <a:pPr marL="228600" indent="-228600">
              <a:buAutoNum type="arabicPeriod"/>
            </a:pPr>
            <a:r>
              <a:rPr lang="en-US" baseline="0" dirty="0" smtClean="0"/>
              <a:t>Association name “SOPHAST_SERVER” is declared on three nodes with the logical name “SOPHAST_SERVER”.</a:t>
            </a:r>
          </a:p>
          <a:p>
            <a:pPr marL="228600" indent="-228600">
              <a:buAutoNum type="arabicPeriod"/>
            </a:pPr>
            <a:r>
              <a:rPr lang="en-US" baseline="0" dirty="0" smtClean="0"/>
              <a:t>Association name “</a:t>
            </a:r>
            <a:r>
              <a:rPr lang="en-US" baseline="0" dirty="0" err="1" smtClean="0"/>
              <a:t>TestService</a:t>
            </a:r>
            <a:r>
              <a:rPr lang="en-US" baseline="0" dirty="0" smtClean="0"/>
              <a:t>” is declared on only one node (BARRY) with the logical name “TEST_SERVICE”.</a:t>
            </a:r>
          </a:p>
          <a:p>
            <a:pPr marL="228600" indent="-228600">
              <a:buNone/>
            </a:pPr>
            <a:endParaRPr lang="en-US" baseline="0" dirty="0" smtClean="0"/>
          </a:p>
        </p:txBody>
      </p:sp>
      <p:sp>
        <p:nvSpPr>
          <p:cNvPr id="4" name="Slide Number Placeholder 3"/>
          <p:cNvSpPr>
            <a:spLocks noGrp="1"/>
          </p:cNvSpPr>
          <p:nvPr>
            <p:ph type="sldNum" sz="quarter" idx="10"/>
          </p:nvPr>
        </p:nvSpPr>
        <p:spPr/>
        <p:txBody>
          <a:bodyPr/>
          <a:lstStyle/>
          <a:p>
            <a:fld id="{342034A7-9B54-0545-BE9A-9D6C8B97BFDC}"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a given node, no two</a:t>
            </a:r>
            <a:r>
              <a:rPr lang="en-US" baseline="0" dirty="0" smtClean="0"/>
              <a:t> servers may declare the same association name.  If two servers will be offering the same service they should specify different association names (e.g. “SOPHAST_SERVER_1” and “SOPHAST_SERVER_2”) and for good measure they should also both specify the same logical name (e.g. “SOPHAST_SERVER”).</a:t>
            </a:r>
          </a:p>
          <a:p>
            <a:endParaRPr lang="en-US" baseline="0" dirty="0" smtClean="0"/>
          </a:p>
          <a:p>
            <a:r>
              <a:rPr lang="en-US" baseline="0" dirty="0" smtClean="0"/>
              <a:t>Using a logical name to group association names across the cluster provides for redundancy (load sharing and failover) in the event a node or server process fails.</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$ICC_OPEN_ASSOC</a:t>
            </a:r>
            <a:r>
              <a:rPr lang="en-US" baseline="0" dirty="0" smtClean="0"/>
              <a:t> is described in detail on the next slide.</a:t>
            </a:r>
          </a:p>
          <a:p>
            <a:r>
              <a:rPr lang="en-US" dirty="0" smtClean="0"/>
              <a:t>All of these are documented in the OpenVMS System Services Reference Manual Volume II.</a:t>
            </a:r>
          </a:p>
          <a:p>
            <a:r>
              <a:rPr lang="en-US" dirty="0" smtClean="0"/>
              <a:t>The security</a:t>
            </a:r>
            <a:r>
              <a:rPr lang="en-US" baseline="0" dirty="0" smtClean="0"/>
              <a:t> options are mentioned in the OpenVMS System Manager’s Manual Volume I and SYS$STARTUP:ICC$SYSTARTUP.TEMPLATE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logical name is</a:t>
            </a:r>
            <a:r>
              <a:rPr lang="en-US" baseline="0" dirty="0" smtClean="0"/>
              <a:t> optional but recommended; without it, clients must specify a node name.</a:t>
            </a:r>
          </a:p>
          <a:p>
            <a:r>
              <a:rPr lang="en-US" dirty="0" smtClean="0"/>
              <a:t>If </a:t>
            </a:r>
            <a:r>
              <a:rPr lang="en-US" baseline="0" dirty="0" smtClean="0"/>
              <a:t>a given node runs only a single server process the association name can be the same as the logical name.</a:t>
            </a:r>
          </a:p>
          <a:p>
            <a:r>
              <a:rPr lang="en-US" baseline="0" dirty="0" smtClean="0"/>
              <a:t>If there will be multiple server processes offering the same service we must use a unique association name for each one.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By making the association name the same as the logical name, clients</a:t>
            </a:r>
            <a:r>
              <a:rPr lang="en-US" baseline="0" dirty="0" smtClean="0"/>
              <a:t> don’t need to care which node or nodes the service is running on, but they still have the option of specifying a particular node or not.</a:t>
            </a:r>
          </a:p>
          <a:p>
            <a:endParaRPr lang="en-US" baseline="0" dirty="0" smtClean="0"/>
          </a:p>
          <a:p>
            <a:r>
              <a:rPr lang="en-US" dirty="0" smtClean="0"/>
              <a:t>One AST routine could do both functions  but coding is simplified with two routines</a:t>
            </a:r>
          </a:p>
          <a:p>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client may still connect</a:t>
            </a:r>
            <a:r>
              <a:rPr lang="en-US" baseline="0" dirty="0" smtClean="0"/>
              <a:t> to this service by logical name (‘SOPHAST_SERVER’) or it may connect by association name (‘SOPHAST_SERVER_1’ or ‘SOPHAST_SERVER_2’).</a:t>
            </a:r>
          </a:p>
          <a:p>
            <a:r>
              <a:rPr lang="en-US" baseline="0" dirty="0" smtClean="0"/>
              <a:t>However the logical name is only consulted if the client does not specify a node name.</a:t>
            </a:r>
          </a:p>
          <a:p>
            <a:endParaRPr lang="en-US" baseline="0" dirty="0" smtClean="0"/>
          </a:p>
          <a:p>
            <a:r>
              <a:rPr lang="en-US" baseline="0" dirty="0" smtClean="0"/>
              <a:t>If multiple servers on a given node will be offering the same service they must coordinate between themselves to decide on the association name each will use.</a:t>
            </a:r>
          </a:p>
          <a:p>
            <a:r>
              <a:rPr lang="en-US" baseline="0" dirty="0" smtClean="0"/>
              <a:t>This potentially raises the question of what association name a client should use when it wishes to communicate with the </a:t>
            </a:r>
            <a:r>
              <a:rPr lang="en-US" baseline="0" dirty="0" err="1" smtClean="0"/>
              <a:t>server(s</a:t>
            </a:r>
            <a:r>
              <a:rPr lang="en-US" baseline="0" dirty="0" smtClean="0"/>
              <a:t>) on a </a:t>
            </a:r>
            <a:r>
              <a:rPr lang="en-US" baseline="0" dirty="0" err="1" smtClean="0"/>
              <a:t>paricular</a:t>
            </a:r>
            <a:r>
              <a:rPr lang="en-US" baseline="0" dirty="0" smtClean="0"/>
              <a:t> node.</a:t>
            </a:r>
          </a:p>
          <a:p>
            <a:r>
              <a:rPr lang="en-US" baseline="0" dirty="0" smtClean="0"/>
              <a:t>E.g. SOPHAST includes client commands to tell servers to reload SAVI, restart or exit.  These need to be directed at each or any server.</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the PID, username and client-supplied</a:t>
            </a:r>
            <a:r>
              <a:rPr lang="en-US" baseline="0" dirty="0" smtClean="0"/>
              <a:t> data, the connection AST can determine if the request is valid and what to do with it.  If the application’s command and data requirements can be fitted within these 1024-byte buffers, it may be possible for the server to deal with the client’s request entirely within the AST context.  </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1024</a:t>
            </a:r>
            <a:r>
              <a:rPr lang="en-US" baseline="0" dirty="0" smtClean="0"/>
              <a:t> bytes of data is made available to the client via the </a:t>
            </a:r>
            <a:r>
              <a:rPr lang="en-US" baseline="0" dirty="0" err="1" smtClean="0"/>
              <a:t>return_buf</a:t>
            </a:r>
            <a:r>
              <a:rPr lang="en-US" baseline="0" dirty="0" smtClean="0"/>
              <a:t> argument to $ICC_CONNECT()</a:t>
            </a:r>
          </a:p>
          <a:p>
            <a:endParaRPr lang="en-US" baseline="0" dirty="0" smtClean="0"/>
          </a:p>
          <a:p>
            <a:r>
              <a:rPr lang="en-US" baseline="0" dirty="0" smtClean="0"/>
              <a:t>Being able to supply a reject reason with $ICC_REJECT() allows the client to determine if the server has successfully processed the client’s request or not, without the overhead of accepting the connection, passing back some data using $ICC_RECEIVE/$ICC_TRANSMIT and then calling $ICC_CLOSE_ASSOCATION to terminate the session.</a:t>
            </a:r>
          </a:p>
          <a:p>
            <a:endParaRPr lang="en-US" baseline="0" dirty="0" smtClean="0"/>
          </a:p>
          <a:p>
            <a:r>
              <a:rPr lang="en-US" baseline="0" dirty="0" smtClean="0"/>
              <a:t>In SOPHAST the REJECT mechanism is used to implement the PING and VERSION commands.</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a:t>
            </a:r>
            <a:r>
              <a:rPr lang="en-US" baseline="0" dirty="0" smtClean="0"/>
              <a:t> clients will use the ICC$C_DFLT_ASSOC_HANDLE but if the client wants to have </a:t>
            </a:r>
            <a:r>
              <a:rPr lang="en-US" baseline="0" dirty="0" err="1" smtClean="0"/>
              <a:t>ASTs</a:t>
            </a:r>
            <a:r>
              <a:rPr lang="en-US" baseline="0" dirty="0" smtClean="0"/>
              <a:t> delivered in response to out-of-band events such as remote disconnection by the server, the client must first create a new association using $ICC_OPEN_ASSOCIATION and then pass the resulting association handle to $ICC_CONNECT.</a:t>
            </a:r>
          </a:p>
          <a:p>
            <a:r>
              <a:rPr lang="en-US" baseline="0" dirty="0" smtClean="0"/>
              <a:t/>
            </a:r>
            <a:br>
              <a:rPr lang="en-US" baseline="0" dirty="0" smtClean="0"/>
            </a:br>
            <a:r>
              <a:rPr lang="en-US" baseline="0" dirty="0" smtClean="0"/>
              <a:t>The </a:t>
            </a:r>
            <a:r>
              <a:rPr lang="en-US" baseline="0" dirty="0" err="1" smtClean="0"/>
              <a:t>remote_name</a:t>
            </a:r>
            <a:r>
              <a:rPr lang="en-US" baseline="0" dirty="0" smtClean="0"/>
              <a:t> is the service name the client wants to connect to.  This can be either a specific association name or a logical name (as defined by the server when it called $ICC_OPEN_ASSOCIATION).</a:t>
            </a:r>
          </a:p>
          <a:p>
            <a:r>
              <a:rPr lang="en-US" baseline="0" dirty="0" smtClean="0"/>
              <a:t>The interpretation of </a:t>
            </a:r>
            <a:r>
              <a:rPr lang="en-US" baseline="0" dirty="0" err="1" smtClean="0"/>
              <a:t>remote_name</a:t>
            </a:r>
            <a:r>
              <a:rPr lang="en-US" baseline="0" dirty="0" smtClean="0"/>
              <a:t> as association name or logical name is determined by the presence or absence of the </a:t>
            </a:r>
            <a:r>
              <a:rPr lang="en-US" baseline="0" dirty="0" err="1" smtClean="0"/>
              <a:t>remote_node</a:t>
            </a:r>
            <a:r>
              <a:rPr lang="en-US" baseline="0" dirty="0" smtClean="0"/>
              <a:t> parameter, respectively.</a:t>
            </a:r>
          </a:p>
          <a:p>
            <a:endParaRPr lang="en-US" baseline="0" dirty="0" smtClean="0"/>
          </a:p>
          <a:p>
            <a:r>
              <a:rPr lang="en-US" baseline="0" dirty="0" smtClean="0"/>
              <a:t>The IOSB is discussed on the next slide.</a:t>
            </a:r>
          </a:p>
          <a:p>
            <a:endParaRPr lang="en-US" baseline="0" dirty="0" smtClean="0"/>
          </a:p>
          <a:p>
            <a:r>
              <a:rPr lang="en-US" baseline="0" dirty="0" smtClean="0"/>
              <a:t>There is only one flag, ICC$M_SYNCH_MODE, and it signifies that any routine which can complete asynchronously will return the status SS$_SYNCH, without invoking the AST, if the service can complete immediately.  (E.g. a call to $ICC_RECEIVE when there is already data waiting to be received.)</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Like many system services, the client should</a:t>
            </a:r>
            <a:r>
              <a:rPr lang="en-US" baseline="0" dirty="0" smtClean="0"/>
              <a:t> first check the return status from calling $ICC_CONNECT.  If the return status indicates success, the client should then check the completion status in the IOSB.</a:t>
            </a:r>
          </a:p>
          <a:p>
            <a:r>
              <a:rPr lang="en-US" baseline="0" dirty="0" smtClean="0"/>
              <a:t>If the completion status is SS$_REJECT the server-supplied reject reason will be available in the second </a:t>
            </a:r>
            <a:r>
              <a:rPr lang="en-US" baseline="0" dirty="0" err="1" smtClean="0"/>
              <a:t>longword</a:t>
            </a:r>
            <a:r>
              <a:rPr lang="en-US" baseline="0" dirty="0" smtClean="0"/>
              <a:t>.  Note that, depending upon your application requirements, it might be perfectly valid for the server to call $ICC_REJECT and use the reject reason and/or returned data buffer to complete the client’s request.</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42034A7-9B54-0545-BE9A-9D6C8B97BFD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table does not show errors codes which are the result of programming errors</a:t>
            </a:r>
            <a:r>
              <a:rPr lang="en-US" baseline="0" dirty="0" smtClean="0"/>
              <a:t> (e.g. ACCVIO, BADPARAM) or errors arising from insufficient quota.</a:t>
            </a:r>
          </a:p>
          <a:p>
            <a:r>
              <a:rPr lang="en-US" baseline="0" dirty="0" smtClean="0"/>
              <a:t>The IVCHAN and WRONGSTATE codes probably indicate a programming error but are shown here because their meaning in this context is specific to $ICC.</a:t>
            </a:r>
          </a:p>
          <a:p>
            <a:endParaRPr lang="en-US" baseline="0" dirty="0" smtClean="0"/>
          </a:p>
          <a:p>
            <a:r>
              <a:rPr lang="en-US" baseline="0" dirty="0" smtClean="0"/>
              <a:t>These errors can be returned either in the return status from $ICC_CONNECT or in the IOSB.</a:t>
            </a:r>
          </a:p>
          <a:p>
            <a:r>
              <a:rPr lang="en-US" baseline="0" dirty="0" smtClean="0"/>
              <a:t>If $ICC_CONNECT was called without specifying a node, and the specified service could not be contacted, the error code will be returned in the function result.</a:t>
            </a:r>
          </a:p>
          <a:p>
            <a:r>
              <a:rPr lang="en-US" baseline="0" dirty="0" smtClean="0"/>
              <a:t>If $ICC_CONNECT was called WITH a specified node, the function result will be set depending on the error and the node:</a:t>
            </a:r>
          </a:p>
          <a:p>
            <a:r>
              <a:rPr lang="en-US" baseline="0" dirty="0" smtClean="0"/>
              <a:t> - if the node does not exist, the function result will be SS$_NOSUCHNODE</a:t>
            </a:r>
          </a:p>
          <a:p>
            <a:r>
              <a:rPr lang="en-US" baseline="0" dirty="0" smtClean="0"/>
              <a:t> - if the node is the local node and the specified association name is not active on that node, the function result will be SS$_NOSUCHOBJ</a:t>
            </a:r>
          </a:p>
          <a:p>
            <a:r>
              <a:rPr lang="en-US" baseline="0" dirty="0" smtClean="0"/>
              <a:t> - if the node is a known, remote node the function result will be SS$_SUCCESS and the caller must check the IOSB status to determine the final result.</a:t>
            </a:r>
          </a:p>
        </p:txBody>
      </p:sp>
      <p:sp>
        <p:nvSpPr>
          <p:cNvPr id="4" name="Slide Number Placeholder 3"/>
          <p:cNvSpPr>
            <a:spLocks noGrp="1"/>
          </p:cNvSpPr>
          <p:nvPr>
            <p:ph type="sldNum" sz="quarter" idx="10"/>
          </p:nvPr>
        </p:nvSpPr>
        <p:spPr/>
        <p:txBody>
          <a:bodyPr/>
          <a:lstStyle/>
          <a:p>
            <a:fld id="{342034A7-9B54-0545-BE9A-9D6C8B97BFDC}"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the</a:t>
            </a:r>
            <a:r>
              <a:rPr lang="en-US" baseline="0" dirty="0" smtClean="0"/>
              <a:t> System Services Reference Manual for full descriptions.</a:t>
            </a:r>
          </a:p>
          <a:p>
            <a:r>
              <a:rPr lang="en-US" baseline="0" dirty="0" smtClean="0"/>
              <a:t>Data sent using $ICC_TRANSMIT or $ICC_TRANSCEIVE must be received by calling $ICC_RECEIVE.</a:t>
            </a:r>
          </a:p>
          <a:p>
            <a:r>
              <a:rPr lang="en-US" baseline="0" dirty="0" smtClean="0"/>
              <a:t>If the data was sent using $ICC_TRANSCEIVE the response must be sent back using $ICC_REPLY.</a:t>
            </a:r>
          </a:p>
        </p:txBody>
      </p:sp>
      <p:sp>
        <p:nvSpPr>
          <p:cNvPr id="4" name="Slide Number Placeholder 3"/>
          <p:cNvSpPr>
            <a:spLocks noGrp="1"/>
          </p:cNvSpPr>
          <p:nvPr>
            <p:ph type="sldNum" sz="quarter" idx="10"/>
          </p:nvPr>
        </p:nvSpPr>
        <p:spPr/>
        <p:txBody>
          <a:bodyPr/>
          <a:lstStyle/>
          <a:p>
            <a:fld id="{342034A7-9B54-0545-BE9A-9D6C8B97BFDC}"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$ICC_DISCONNECT is called immediately</a:t>
            </a:r>
            <a:r>
              <a:rPr lang="en-US" baseline="0" dirty="0" smtClean="0"/>
              <a:t> after sending data using $ICC_TRANSMIT or $ICC_REPLY, the sending party will not know if the remote end received the data.</a:t>
            </a:r>
          </a:p>
          <a:p>
            <a:endParaRPr lang="en-US" baseline="0" dirty="0" smtClean="0"/>
          </a:p>
          <a:p>
            <a:r>
              <a:rPr lang="en-US" baseline="0" dirty="0" smtClean="0"/>
              <a:t>The server probably should call $ICC_CLOSE_ASSOCIATION if it doesn’t want to accept further connections but it won’t be shutting down immediately.</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there will never be more than one</a:t>
            </a:r>
            <a:r>
              <a:rPr lang="en-US" baseline="0" dirty="0" smtClean="0"/>
              <a:t> server instance per node, the server can use the same name for the association name and logical name; the client has the option of specifying a node name or not.</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client does not specify a </a:t>
            </a:r>
            <a:r>
              <a:rPr lang="en-US" baseline="0" dirty="0" err="1" smtClean="0"/>
              <a:t>nodename</a:t>
            </a:r>
            <a:r>
              <a:rPr lang="en-US" baseline="0" dirty="0" smtClean="0"/>
              <a:t>, $ICC will pick a node “at random” on which the specified association name is running.  It selects from the list of nodes which have defined that name as a logical name for the service.  If the client specifies a </a:t>
            </a:r>
            <a:r>
              <a:rPr lang="en-US" baseline="0" dirty="0" err="1" smtClean="0"/>
              <a:t>nodename</a:t>
            </a:r>
            <a:r>
              <a:rPr lang="en-US" baseline="0" dirty="0" smtClean="0"/>
              <a:t> the specified association name must exist on the node; any logical name the server might have used is ignored.</a:t>
            </a:r>
          </a:p>
          <a:p>
            <a:endParaRPr lang="en-US" baseline="0" dirty="0" smtClean="0"/>
          </a:p>
          <a:p>
            <a:r>
              <a:rPr lang="en-US" baseline="0" dirty="0" smtClean="0"/>
              <a:t>Server programming is simplified because we don’t have to worry about clashes in association names on the same node.</a:t>
            </a:r>
          </a:p>
          <a:p>
            <a:r>
              <a:rPr lang="en-US" baseline="0" dirty="0" smtClean="0"/>
              <a:t>Client programming is simplified because we can assume the association name specified by the server will be the same as the logical name specified by the server, so we have the option of not specifying a node name if we don’t want to. (</a:t>
            </a:r>
            <a:r>
              <a:rPr lang="en-US" baseline="0" dirty="0" err="1" smtClean="0"/>
              <a:t>i.E</a:t>
            </a:r>
            <a:r>
              <a:rPr lang="en-US" baseline="0" dirty="0" smtClean="0"/>
              <a:t>. we can use the same $ICC_CONNECT call for both the ‘have node name’ </a:t>
            </a:r>
            <a:r>
              <a:rPr lang="en-US" baseline="0" dirty="0" err="1" smtClean="0"/>
              <a:t>vs</a:t>
            </a:r>
            <a:r>
              <a:rPr lang="en-US" baseline="0" dirty="0" smtClean="0"/>
              <a:t> ‘don’t care which node’ cases).</a:t>
            </a:r>
          </a:p>
          <a:p>
            <a:r>
              <a:rPr lang="en-US" baseline="0" dirty="0" smtClean="0"/>
              <a:t>This is how SOPHAST currently operates.</a:t>
            </a:r>
          </a:p>
          <a:p>
            <a:endParaRPr lang="en-US" baseline="0" dirty="0" smtClean="0"/>
          </a:p>
          <a:p>
            <a:r>
              <a:rPr lang="en-US" baseline="0" dirty="0" smtClean="0"/>
              <a:t>On the other hand, having only one server process per node might not provide sufficient throughput.</a:t>
            </a:r>
          </a:p>
          <a:p>
            <a:r>
              <a:rPr lang="en-US" baseline="0" dirty="0" smtClean="0"/>
              <a:t>And if we have only one server process in the cluster, and it dies unexpectedly, the client is stuffed!</a:t>
            </a:r>
          </a:p>
        </p:txBody>
      </p:sp>
      <p:sp>
        <p:nvSpPr>
          <p:cNvPr id="4" name="Slide Number Placeholder 3"/>
          <p:cNvSpPr>
            <a:spLocks noGrp="1"/>
          </p:cNvSpPr>
          <p:nvPr>
            <p:ph type="sldNum" sz="quarter" idx="10"/>
          </p:nvPr>
        </p:nvSpPr>
        <p:spPr/>
        <p:txBody>
          <a:bodyPr/>
          <a:lstStyle/>
          <a:p>
            <a:fld id="{342034A7-9B54-0545-BE9A-9D6C8B97BFDC}"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such circumstances the</a:t>
            </a:r>
            <a:r>
              <a:rPr lang="en-US" baseline="0" dirty="0" smtClean="0"/>
              <a:t> servers will have to use a predictable, deterministic means of defining their association names and/or maintain some form of service index (table) outside the scope of $ICC.</a:t>
            </a:r>
          </a:p>
          <a:p>
            <a:r>
              <a:rPr lang="en-US" baseline="0" dirty="0" smtClean="0"/>
              <a:t>This could be done using a cluster-wide logical name table, or maybe a VMS lock (with the value block being a bitmask of active service IDs).</a:t>
            </a:r>
          </a:p>
          <a:p>
            <a:endParaRPr lang="en-US" baseline="0" dirty="0" smtClean="0"/>
          </a:p>
          <a:p>
            <a:r>
              <a:rPr lang="en-US" baseline="0" dirty="0" smtClean="0"/>
              <a:t>Using threads might allow a single server process to do more work, but at the end of the day it’s still a single process.  If it’s the only one in the cluster and it dies, the service is no longer available.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very easy to get up and running with</a:t>
            </a:r>
            <a:r>
              <a:rPr lang="en-US" baseline="0" dirty="0" smtClean="0"/>
              <a:t> $ICC if you’re not overly worried about security.  All you need is NETMBX privilege.</a:t>
            </a:r>
          </a:p>
          <a:p>
            <a:r>
              <a:rPr lang="en-US" baseline="0" dirty="0" smtClean="0"/>
              <a:t>This is a potential vector for denial-of-service (or setting up a </a:t>
            </a:r>
            <a:r>
              <a:rPr lang="en-US" baseline="0" dirty="0" err="1" smtClean="0"/>
              <a:t>trojan</a:t>
            </a:r>
            <a:r>
              <a:rPr lang="en-US" baseline="0" dirty="0" smtClean="0"/>
              <a:t> service) because a malicious user could declare an association name which usurps the official service.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node::assoc_name</a:t>
            </a:r>
            <a:r>
              <a:rPr lang="en-US" dirty="0" smtClean="0"/>
              <a:t> means the named association running on the named node.  The</a:t>
            </a:r>
            <a:r>
              <a:rPr lang="en-US" baseline="0" dirty="0" smtClean="0"/>
              <a:t> </a:t>
            </a:r>
            <a:r>
              <a:rPr lang="en-US" baseline="0" dirty="0" err="1" smtClean="0"/>
              <a:t>nodename</a:t>
            </a:r>
            <a:r>
              <a:rPr lang="en-US" baseline="0" dirty="0" smtClean="0"/>
              <a:t> should be the name of the node on which the command </a:t>
            </a:r>
            <a:r>
              <a:rPr lang="en-US" baseline="0" dirty="0" err="1" smtClean="0"/>
              <a:t>proceure</a:t>
            </a:r>
            <a:r>
              <a:rPr lang="en-US" baseline="0" dirty="0" smtClean="0"/>
              <a:t> is executing.</a:t>
            </a:r>
          </a:p>
          <a:p>
            <a:r>
              <a:rPr lang="en-US" baseline="0" dirty="0" err="1" smtClean="0"/>
              <a:t>ICC$::logical_name</a:t>
            </a:r>
            <a:r>
              <a:rPr lang="en-US" baseline="0" dirty="0" smtClean="0"/>
              <a:t> means the logical name (service name) shared by multiple $ICC server processes across the cluster.</a:t>
            </a:r>
          </a:p>
          <a:p>
            <a:endParaRPr lang="en-US" baseline="0" dirty="0" smtClean="0"/>
          </a:p>
          <a:p>
            <a:r>
              <a:rPr lang="en-US" baseline="0" dirty="0" smtClean="0"/>
              <a:t>The protection field can be one or more of</a:t>
            </a:r>
          </a:p>
          <a:p>
            <a:r>
              <a:rPr lang="en-US" baseline="0" dirty="0" smtClean="0"/>
              <a:t>“/owner=[UIC]”  to control who owns the object</a:t>
            </a:r>
          </a:p>
          <a:p>
            <a:r>
              <a:rPr lang="en-US" baseline="0" dirty="0" smtClean="0"/>
              <a:t>“/protection=(SOGW)” to control who can connect to the object</a:t>
            </a:r>
          </a:p>
          <a:p>
            <a:r>
              <a:rPr lang="en-US" baseline="0" dirty="0" smtClean="0"/>
              <a:t>“/</a:t>
            </a:r>
            <a:r>
              <a:rPr lang="en-US" baseline="0" dirty="0" err="1" smtClean="0"/>
              <a:t>acl</a:t>
            </a:r>
            <a:r>
              <a:rPr lang="en-US" baseline="0" dirty="0" smtClean="0"/>
              <a:t>=(ACL)”  where ‘OPEN’ means the right to declare an association and ACCESS means the right to connect to one.</a:t>
            </a:r>
          </a:p>
          <a:p>
            <a:endParaRPr lang="en-US" baseline="0" dirty="0" smtClean="0"/>
          </a:p>
          <a:p>
            <a:r>
              <a:rPr lang="en-US" baseline="0" dirty="0" smtClean="0"/>
              <a:t>I don’t want to say much more about this because I’m yet to implement any such security for SOPHAST.</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There’s no mention of $ICC in the OpenVMS Programming Concepts Manual, which is a pity because it needs a chapter there.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42034A7-9B54-0545-BE9A-9D6C8B97BFD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42034A7-9B54-0545-BE9A-9D6C8B97BFDC}"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did I arrive at the topic for this talk?</a:t>
            </a:r>
          </a:p>
          <a:p>
            <a:r>
              <a:rPr lang="en-US" dirty="0" smtClean="0"/>
              <a:t>My SOPHAST product is</a:t>
            </a:r>
            <a:r>
              <a:rPr lang="en-US" baseline="0" dirty="0" smtClean="0"/>
              <a:t> an add-on for </a:t>
            </a:r>
            <a:r>
              <a:rPr lang="en-US" baseline="0" dirty="0" err="1" smtClean="0"/>
              <a:t>Sophos</a:t>
            </a:r>
            <a:r>
              <a:rPr lang="en-US" baseline="0" dirty="0" smtClean="0"/>
              <a:t> Anti-Virus for OpenVMS.  It provides a server running the SAV engine and a command-line client for scanning individual files.</a:t>
            </a:r>
          </a:p>
          <a:p>
            <a:r>
              <a:rPr lang="en-US" baseline="0" dirty="0" smtClean="0"/>
              <a:t>The initial focus is mail servers which must reliably scan 1000s of attachments per hour; the scanning command must be as reliable as possible and resilient to cluster transitions.</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Delving</a:t>
            </a:r>
            <a:r>
              <a:rPr lang="en-US" baseline="0" dirty="0" smtClean="0"/>
              <a:t> into the OpenVMS documentation set revealed the options listed on this slide.</a:t>
            </a:r>
          </a:p>
          <a:p>
            <a:r>
              <a:rPr lang="en-US" baseline="0" dirty="0" smtClean="0"/>
              <a:t>The pros and cons of each are </a:t>
            </a:r>
            <a:r>
              <a:rPr lang="en-US" baseline="0" dirty="0" err="1" smtClean="0"/>
              <a:t>summarised</a:t>
            </a:r>
            <a:r>
              <a:rPr lang="en-US" baseline="0" dirty="0" smtClean="0"/>
              <a:t> on the next slide.</a:t>
            </a:r>
          </a:p>
          <a:p>
            <a:r>
              <a:rPr lang="en-US" baseline="0" dirty="0" smtClean="0"/>
              <a:t>All of the techniques listed here provide for basic communication but some require more application overhead (protocol) than others.</a:t>
            </a:r>
          </a:p>
        </p:txBody>
      </p:sp>
      <p:sp>
        <p:nvSpPr>
          <p:cNvPr id="4" name="Slide Number Placeholder 3"/>
          <p:cNvSpPr>
            <a:spLocks noGrp="1"/>
          </p:cNvSpPr>
          <p:nvPr>
            <p:ph type="sldNum" sz="quarter" idx="10"/>
          </p:nvPr>
        </p:nvSpPr>
        <p:spPr/>
        <p:txBody>
          <a:bodyPr/>
          <a:lstStyle/>
          <a:p>
            <a:fld id="{342034A7-9B54-0545-BE9A-9D6C8B97BFD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Survey of commonly-used</a:t>
            </a:r>
            <a:r>
              <a:rPr lang="en-US" baseline="0" dirty="0" smtClean="0"/>
              <a:t> </a:t>
            </a:r>
            <a:r>
              <a:rPr lang="en-US" baseline="0" dirty="0" err="1" smtClean="0"/>
              <a:t>interprocess</a:t>
            </a:r>
            <a:r>
              <a:rPr lang="en-US" baseline="0" dirty="0" smtClean="0"/>
              <a:t> communication techniques on OpenVMS</a:t>
            </a:r>
          </a:p>
          <a:p>
            <a:endParaRPr lang="en-US" baseline="0" dirty="0" smtClean="0"/>
          </a:p>
          <a:p>
            <a:r>
              <a:rPr lang="en-US" baseline="0" dirty="0" smtClean="0"/>
              <a:t>Mailboxes and Global Sections are only cluster-wide when all cluster nodes have access to common (shared) physical RAM.</a:t>
            </a:r>
          </a:p>
          <a:p>
            <a:r>
              <a:rPr lang="en-US" baseline="0" dirty="0" smtClean="0"/>
              <a:t>And I’m not sure if this applies to Mailboxes (although there are references to them in the OpenVMS documentation.</a:t>
            </a:r>
          </a:p>
          <a:p>
            <a:endParaRPr lang="en-US" baseline="0" dirty="0" smtClean="0"/>
          </a:p>
          <a:p>
            <a:r>
              <a:rPr lang="en-US" baseline="0" dirty="0" smtClean="0"/>
              <a:t>Major drawback to using </a:t>
            </a:r>
            <a:r>
              <a:rPr lang="en-US" baseline="0" dirty="0" err="1" smtClean="0"/>
              <a:t>DECnet</a:t>
            </a:r>
            <a:r>
              <a:rPr lang="en-US" baseline="0" dirty="0" smtClean="0"/>
              <a:t> and/or TCP/IP for my application is the extra work required by the system manager to configure the systems for my software (or vice versa).</a:t>
            </a:r>
          </a:p>
          <a:p>
            <a:r>
              <a:rPr lang="en-US" baseline="0" dirty="0" smtClean="0"/>
              <a:t>Given my target market it’s probably safe to assume TCP/IP is installed, but it’s equally safe to assume that the system manager isn’t the network manager in many cases.</a:t>
            </a:r>
          </a:p>
        </p:txBody>
      </p:sp>
      <p:sp>
        <p:nvSpPr>
          <p:cNvPr id="4" name="Slide Number Placeholder 3"/>
          <p:cNvSpPr>
            <a:spLocks noGrp="1"/>
          </p:cNvSpPr>
          <p:nvPr>
            <p:ph type="sldNum" sz="quarter" idx="10"/>
          </p:nvPr>
        </p:nvSpPr>
        <p:spPr/>
        <p:txBody>
          <a:bodyPr/>
          <a:lstStyle/>
          <a:p>
            <a:fld id="{342034A7-9B54-0545-BE9A-9D6C8B97BFDC}"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more I read on $ICC the more I liked it.</a:t>
            </a:r>
          </a:p>
          <a:p>
            <a:r>
              <a:rPr lang="en-US" dirty="0" smtClean="0"/>
              <a:t>Ticks all the boxes for my set of requirements, in particular the requirement that there be minimal</a:t>
            </a:r>
            <a:r>
              <a:rPr lang="en-US" baseline="0" dirty="0" smtClean="0"/>
              <a:t> work for the system manager to install &amp; configure my software, with no need to coordinate with other parties (e.g. the network management group to set up DNS entries or whatever).</a:t>
            </a:r>
          </a:p>
        </p:txBody>
      </p:sp>
      <p:sp>
        <p:nvSpPr>
          <p:cNvPr id="4" name="Slide Number Placeholder 3"/>
          <p:cNvSpPr>
            <a:spLocks noGrp="1"/>
          </p:cNvSpPr>
          <p:nvPr>
            <p:ph type="sldNum" sz="quarter" idx="10"/>
          </p:nvPr>
        </p:nvSpPr>
        <p:spPr/>
        <p:txBody>
          <a:bodyPr/>
          <a:lstStyle/>
          <a:p>
            <a:fld id="{342034A7-9B54-0545-BE9A-9D6C8B97BFDC}"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concept of “association</a:t>
            </a:r>
            <a:r>
              <a:rPr lang="en-US" baseline="0" dirty="0" smtClean="0"/>
              <a:t> name” is crucial to understanding how $ICC clients connect to $ICC servers.  A full service name is of the form “</a:t>
            </a:r>
            <a:r>
              <a:rPr lang="en-US" i="1" baseline="0" dirty="0" err="1" smtClean="0"/>
              <a:t>node::assoc_name</a:t>
            </a:r>
            <a:r>
              <a:rPr lang="en-US" baseline="0" dirty="0" smtClean="0"/>
              <a:t>” and must be unique across the cluster.  However this immediately poses a problem to the application designer: how is the client side of the application supposed to know what </a:t>
            </a:r>
            <a:r>
              <a:rPr lang="en-US" baseline="0" dirty="0" err="1" smtClean="0"/>
              <a:t>node(s</a:t>
            </a:r>
            <a:r>
              <a:rPr lang="en-US" baseline="0" dirty="0" smtClean="0"/>
              <a:t>) a given service is running on?</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logical names removes the need</a:t>
            </a:r>
            <a:r>
              <a:rPr lang="en-US" baseline="0" dirty="0" smtClean="0"/>
              <a:t> for the client side of the application to know which </a:t>
            </a:r>
            <a:r>
              <a:rPr lang="en-US" baseline="0" dirty="0" err="1" smtClean="0"/>
              <a:t>node(s</a:t>
            </a:r>
            <a:r>
              <a:rPr lang="en-US" baseline="0" dirty="0" smtClean="0"/>
              <a:t>) a service is running on.  $ICC will look up the logical name and pick an association name “at random” if there is more than one defined for this logical name.</a:t>
            </a:r>
            <a:endParaRPr lang="en-US" dirty="0"/>
          </a:p>
        </p:txBody>
      </p:sp>
      <p:sp>
        <p:nvSpPr>
          <p:cNvPr id="4" name="Slide Number Placeholder 3"/>
          <p:cNvSpPr>
            <a:spLocks noGrp="1"/>
          </p:cNvSpPr>
          <p:nvPr>
            <p:ph type="sldNum" sz="quarter" idx="10"/>
          </p:nvPr>
        </p:nvSpPr>
        <p:spPr/>
        <p:txBody>
          <a:bodyPr/>
          <a:lstStyle/>
          <a:p>
            <a:fld id="{342034A7-9B54-0545-BE9A-9D6C8B97BFDC}"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457962" y="1219200"/>
            <a:ext cx="8229600" cy="8382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9" name="Text Placeholder 2"/>
          <p:cNvSpPr>
            <a:spLocks noGrp="1"/>
          </p:cNvSpPr>
          <p:nvPr>
            <p:ph idx="1" hasCustomPrompt="1"/>
          </p:nvPr>
        </p:nvSpPr>
        <p:spPr>
          <a:xfrm>
            <a:off x="457200" y="2057400"/>
            <a:ext cx="8229600" cy="4068763"/>
          </a:xfrm>
          <a:prstGeom prst="rect">
            <a:avLst/>
          </a:prstGeom>
        </p:spPr>
        <p:txBody>
          <a:bodyPr vert="horz" lIns="91440" tIns="45720" rIns="91440" bIns="45720" rtlCol="0">
            <a:normAutofit/>
          </a:bodyPr>
          <a:lstStyle>
            <a:lvl1pPr>
              <a:buFont typeface="Arial"/>
              <a:buChar char="•"/>
              <a:defRPr sz="2700" baseline="0">
                <a:solidFill>
                  <a:schemeClr val="tx1">
                    <a:lumMod val="75000"/>
                    <a:lumOff val="25000"/>
                  </a:schemeClr>
                </a:solidFill>
              </a:defRPr>
            </a:lvl1pPr>
            <a:lvl2pPr>
              <a:defRPr sz="2600" baseline="0"/>
            </a:lvl2pPr>
            <a:lvl3pPr>
              <a:buFont typeface="Arial"/>
              <a:buChar char="•"/>
              <a:defRPr/>
            </a:lvl3pPr>
          </a:lstStyle>
          <a:p>
            <a:pPr lvl="1"/>
            <a:r>
              <a:rPr lang="en-US" dirty="0" smtClean="0"/>
              <a:t> Click to edit Master text </a:t>
            </a:r>
            <a:r>
              <a:rPr lang="en-US" smtClean="0"/>
              <a:t>	</a:t>
            </a:r>
          </a:p>
          <a:p>
            <a:pPr lvl="2"/>
            <a:r>
              <a:rPr lang="en-US" smtClean="0"/>
              <a:t>StylesSecond</a:t>
            </a:r>
            <a:r>
              <a:rPr lang="en-US" dirty="0" smtClean="0"/>
              <a:t> </a:t>
            </a:r>
            <a:r>
              <a:rPr lang="en-US" dirty="0" err="1" smtClean="0"/>
              <a:t>levelThird</a:t>
            </a:r>
            <a:r>
              <a:rPr lang="en-US" dirty="0" smtClean="0"/>
              <a:t> </a:t>
            </a:r>
            <a:r>
              <a:rPr lang="en-US" dirty="0" err="1" smtClean="0"/>
              <a:t>leveFourth</a:t>
            </a:r>
            <a:r>
              <a:rPr lang="en-US" dirty="0" smtClean="0"/>
              <a:t> </a:t>
            </a:r>
            <a:r>
              <a:rPr lang="en-US" dirty="0" err="1" smtClean="0"/>
              <a:t>levelFifth</a:t>
            </a:r>
            <a:r>
              <a:rPr lang="en-US" dirty="0" smtClean="0"/>
              <a:t>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371599"/>
            <a:ext cx="5486400" cy="33559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Section Header">
    <p:spTree>
      <p:nvGrpSpPr>
        <p:cNvPr id="1" name=""/>
        <p:cNvGrpSpPr/>
        <p:nvPr/>
      </p:nvGrpSpPr>
      <p:grpSpPr>
        <a:xfrm>
          <a:off x="0" y="0"/>
          <a:ext cx="0" cy="0"/>
          <a:chOff x="0" y="0"/>
          <a:chExt cx="0" cy="0"/>
        </a:xfrm>
      </p:grpSpPr>
      <p:pic>
        <p:nvPicPr>
          <p:cNvPr id="7" name="Picture 6" descr="openvms_ts2.jpg"/>
          <p:cNvPicPr>
            <a:picLocks noChangeAspect="1"/>
          </p:cNvPicPr>
          <p:nvPr userDrawn="1"/>
        </p:nvPicPr>
        <p:blipFill>
          <a:blip r:embed="rId2"/>
          <a:stretch>
            <a:fillRect/>
          </a:stretch>
        </p:blipFill>
        <p:spPr>
          <a:xfrm>
            <a:off x="0" y="-572"/>
            <a:ext cx="9143240" cy="6858572"/>
          </a:xfrm>
          <a:prstGeom prst="rect">
            <a:avLst/>
          </a:prstGeom>
        </p:spPr>
      </p:pic>
      <p:sp>
        <p:nvSpPr>
          <p:cNvPr id="2" name="Title 1"/>
          <p:cNvSpPr>
            <a:spLocks noGrp="1"/>
          </p:cNvSpPr>
          <p:nvPr>
            <p:ph type="title" hasCustomPrompt="1"/>
          </p:nvPr>
        </p:nvSpPr>
        <p:spPr>
          <a:xfrm>
            <a:off x="722313" y="4495800"/>
            <a:ext cx="7772400" cy="461665"/>
          </a:xfrm>
        </p:spPr>
        <p:txBody>
          <a:bodyPr anchor="t">
            <a:spAutoFit/>
          </a:bodyPr>
          <a:lstStyle>
            <a:lvl1pPr algn="l">
              <a:spcAft>
                <a:spcPts val="0"/>
              </a:spcAft>
              <a:defRPr sz="2400" b="0" cap="all" baseline="0">
                <a:solidFill>
                  <a:schemeClr val="bg1"/>
                </a:solidFill>
              </a:defRPr>
            </a:lvl1pPr>
          </a:lstStyle>
          <a:p>
            <a:r>
              <a:rPr lang="en-US"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068763"/>
          </a:xfrm>
        </p:spPr>
        <p:txBody>
          <a:bodyPr/>
          <a:lstStyle>
            <a:lvl1pPr>
              <a:defRPr sz="2800">
                <a:solidFill>
                  <a:srgbClr val="293132"/>
                </a:solidFill>
              </a:defRPr>
            </a:lvl1pPr>
            <a:lvl2pPr>
              <a:defRPr sz="2400">
                <a:solidFill>
                  <a:srgbClr val="293132"/>
                </a:solidFill>
              </a:defRPr>
            </a:lvl2pPr>
            <a:lvl3pPr>
              <a:defRPr sz="2000">
                <a:solidFill>
                  <a:srgbClr val="293132"/>
                </a:solidFill>
              </a:defRPr>
            </a:lvl3pPr>
            <a:lvl4pPr>
              <a:defRPr sz="1800">
                <a:solidFill>
                  <a:srgbClr val="293132"/>
                </a:solidFill>
              </a:defRPr>
            </a:lvl4pPr>
            <a:lvl5pPr>
              <a:defRPr sz="1800">
                <a:solidFill>
                  <a:srgbClr val="293132"/>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2057400"/>
            <a:ext cx="4038600" cy="4068763"/>
          </a:xfrm>
        </p:spPr>
        <p:txBody>
          <a:bodyPr/>
          <a:lstStyle>
            <a:lvl1pPr>
              <a:defRPr sz="2800">
                <a:solidFill>
                  <a:srgbClr val="293132"/>
                </a:solidFill>
              </a:defRPr>
            </a:lvl1pPr>
            <a:lvl2pPr>
              <a:defRPr sz="2400">
                <a:solidFill>
                  <a:srgbClr val="293132"/>
                </a:solidFill>
              </a:defRPr>
            </a:lvl2pPr>
            <a:lvl3pPr>
              <a:defRPr sz="2000">
                <a:solidFill>
                  <a:srgbClr val="293132"/>
                </a:solidFill>
              </a:defRPr>
            </a:lvl3pPr>
            <a:lvl4pPr>
              <a:defRPr sz="1800">
                <a:solidFill>
                  <a:srgbClr val="293132"/>
                </a:solidFill>
              </a:defRPr>
            </a:lvl4pPr>
            <a:lvl5pPr>
              <a:defRPr sz="1800">
                <a:solidFill>
                  <a:srgbClr val="293132"/>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D3E5582-6C27-B742-8F80-638F06817AF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7" name="Picture 6" descr="openvms_ms.jpg"/>
          <p:cNvPicPr>
            <a:picLocks noChangeAspect="1"/>
          </p:cNvPicPr>
          <p:nvPr userDrawn="1"/>
        </p:nvPicPr>
        <p:blipFill>
          <a:blip r:embed="rId14"/>
          <a:stretch>
            <a:fillRect/>
          </a:stretch>
        </p:blipFill>
        <p:spPr>
          <a:xfrm>
            <a:off x="1523" y="0"/>
            <a:ext cx="9142477" cy="6858000"/>
          </a:xfrm>
          <a:prstGeom prst="rect">
            <a:avLst/>
          </a:prstGeom>
        </p:spPr>
      </p:pic>
      <p:sp>
        <p:nvSpPr>
          <p:cNvPr id="2" name="Title Placeholder 1"/>
          <p:cNvSpPr>
            <a:spLocks noGrp="1"/>
          </p:cNvSpPr>
          <p:nvPr>
            <p:ph type="title"/>
          </p:nvPr>
        </p:nvSpPr>
        <p:spPr>
          <a:xfrm>
            <a:off x="457962" y="1219200"/>
            <a:ext cx="8229600" cy="8382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057400"/>
            <a:ext cx="8229600" cy="40687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457200" rtl="0" eaLnBrk="1" latinLnBrk="0" hangingPunct="1">
        <a:spcBef>
          <a:spcPct val="0"/>
        </a:spcBef>
        <a:buNone/>
        <a:defRPr sz="3200" kern="1200">
          <a:solidFill>
            <a:srgbClr val="084185"/>
          </a:solidFill>
          <a:latin typeface="+mj-lt"/>
          <a:ea typeface="+mj-ea"/>
          <a:cs typeface="+mj-cs"/>
        </a:defRPr>
      </a:lvl1pPr>
    </p:titleStyle>
    <p:bodyStyle>
      <a:lvl1pPr marL="342900" indent="-342900" algn="l" defTabSz="457200" rtl="0" eaLnBrk="1" latinLnBrk="0" hangingPunct="1">
        <a:spcBef>
          <a:spcPct val="20000"/>
        </a:spcBef>
        <a:buFont typeface="Arial"/>
        <a:buChar char="•"/>
        <a:defRPr sz="2700" kern="1200">
          <a:solidFill>
            <a:srgbClr val="293132"/>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rgbClr val="293132"/>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rgbClr val="293132"/>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293132"/>
          </a:solidFill>
          <a:latin typeface="+mn-lt"/>
          <a:ea typeface="+mn-ea"/>
          <a:cs typeface="+mn-cs"/>
        </a:defRPr>
      </a:lvl4pPr>
      <a:lvl5pPr marL="2057400" indent="-228600" algn="l" defTabSz="457200" rtl="0" eaLnBrk="1" latinLnBrk="0" hangingPunct="1">
        <a:spcBef>
          <a:spcPct val="20000"/>
        </a:spcBef>
        <a:buFont typeface="Arial"/>
        <a:buChar char="»"/>
        <a:defRPr sz="1900" kern="1200">
          <a:solidFill>
            <a:srgbClr val="29313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ftp.vsm.com.au/icc_demo.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vsm.com.au/" TargetMode="External"/><Relationship Id="rId4" Type="http://schemas.openxmlformats.org/officeDocument/2006/relationships/hyperlink" Target="mailto:jeremy@vsm.com.au" TargetMode="External"/><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57200" y="4519025"/>
            <a:ext cx="8382000" cy="538609"/>
          </a:xfrm>
          <a:prstGeom prst="rect">
            <a:avLst/>
          </a:prstGeom>
          <a:noFill/>
        </p:spPr>
        <p:txBody>
          <a:bodyPr wrap="square" rtlCol="0">
            <a:spAutoFit/>
          </a:bodyPr>
          <a:lstStyle/>
          <a:p>
            <a:r>
              <a:rPr lang="en-US" sz="2900" dirty="0" smtClean="0">
                <a:solidFill>
                  <a:schemeClr val="bg1"/>
                </a:solidFill>
              </a:rPr>
              <a:t>Implementing Cluster-Wide Services Using $ICC</a:t>
            </a:r>
            <a:endParaRPr lang="en-US" sz="2900" dirty="0">
              <a:solidFill>
                <a:schemeClr val="bg1"/>
              </a:solidFill>
            </a:endParaRPr>
          </a:p>
        </p:txBody>
      </p:sp>
      <p:sp>
        <p:nvSpPr>
          <p:cNvPr id="3" name="TextBox 2"/>
          <p:cNvSpPr txBox="1"/>
          <p:nvPr/>
        </p:nvSpPr>
        <p:spPr>
          <a:xfrm>
            <a:off x="457200" y="5010090"/>
            <a:ext cx="4800600" cy="400110"/>
          </a:xfrm>
          <a:prstGeom prst="rect">
            <a:avLst/>
          </a:prstGeom>
          <a:noFill/>
        </p:spPr>
        <p:txBody>
          <a:bodyPr wrap="square" rtlCol="0">
            <a:spAutoFit/>
          </a:bodyPr>
          <a:lstStyle/>
          <a:p>
            <a:r>
              <a:rPr lang="en-US" sz="2000" dirty="0" smtClean="0">
                <a:solidFill>
                  <a:schemeClr val="bg1"/>
                </a:solidFill>
              </a:rPr>
              <a:t>Jeremy Begg, VSM Software Services Pty Ltd</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Simple Association Registry</a:t>
            </a:r>
            <a:endParaRPr lang="en-US" dirty="0"/>
          </a:p>
        </p:txBody>
      </p:sp>
      <p:pic>
        <p:nvPicPr>
          <p:cNvPr id="7" name="Content Placeholder 6" descr="icc$registry.tiff"/>
          <p:cNvPicPr>
            <a:picLocks noGrp="1" noChangeAspect="1"/>
          </p:cNvPicPr>
          <p:nvPr>
            <p:ph idx="1"/>
          </p:nvPr>
        </p:nvPicPr>
        <p:blipFill>
          <a:blip r:embed="rId3"/>
          <a:srcRect t="-15449" b="-15449"/>
          <a:stretch>
            <a:fillRect/>
          </a:stretch>
        </p:blipFill>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Association Names and Logical Names Summary</a:t>
            </a:r>
            <a:endParaRPr lang="en-US" dirty="0"/>
          </a:p>
        </p:txBody>
      </p:sp>
      <p:sp>
        <p:nvSpPr>
          <p:cNvPr id="3" name="Content Placeholder 2"/>
          <p:cNvSpPr>
            <a:spLocks noGrp="1"/>
          </p:cNvSpPr>
          <p:nvPr>
            <p:ph idx="1"/>
          </p:nvPr>
        </p:nvSpPr>
        <p:spPr/>
        <p:txBody>
          <a:bodyPr>
            <a:normAutofit/>
          </a:bodyPr>
          <a:lstStyle/>
          <a:p>
            <a:r>
              <a:rPr lang="en-US" dirty="0" smtClean="0"/>
              <a:t>A server </a:t>
            </a:r>
            <a:r>
              <a:rPr lang="en-US" b="1" i="1" dirty="0" smtClean="0"/>
              <a:t>must </a:t>
            </a:r>
            <a:r>
              <a:rPr lang="en-US" dirty="0" smtClean="0"/>
              <a:t>declare an association name, which must be unique on the server’s node</a:t>
            </a:r>
          </a:p>
          <a:p>
            <a:r>
              <a:rPr lang="en-US" dirty="0" smtClean="0"/>
              <a:t>A server </a:t>
            </a:r>
            <a:r>
              <a:rPr lang="en-US" b="1" i="1" dirty="0" smtClean="0"/>
              <a:t>may </a:t>
            </a:r>
            <a:r>
              <a:rPr lang="en-US" dirty="0" smtClean="0"/>
              <a:t>provide a logical name for the service</a:t>
            </a:r>
          </a:p>
          <a:p>
            <a:r>
              <a:rPr lang="en-US" dirty="0" smtClean="0"/>
              <a:t>The association name and logical name can be the same if the application doesn’t need multiple instances of a service running on a single node.</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Operations</a:t>
            </a:r>
            <a:endParaRPr lang="en-US" dirty="0"/>
          </a:p>
        </p:txBody>
      </p:sp>
      <p:sp>
        <p:nvSpPr>
          <p:cNvPr id="4" name="Content Placeholder 3"/>
          <p:cNvSpPr>
            <a:spLocks noGrp="1"/>
          </p:cNvSpPr>
          <p:nvPr>
            <p:ph sz="half" idx="1"/>
          </p:nvPr>
        </p:nvSpPr>
        <p:spPr/>
        <p:txBody>
          <a:bodyPr>
            <a:normAutofit fontScale="92500"/>
          </a:bodyPr>
          <a:lstStyle/>
          <a:p>
            <a:pPr algn="ctr">
              <a:buNone/>
            </a:pPr>
            <a:r>
              <a:rPr lang="en-US" b="1" u="sng" dirty="0" smtClean="0"/>
              <a:t>Server</a:t>
            </a:r>
          </a:p>
          <a:p>
            <a:pPr>
              <a:buNone/>
            </a:pPr>
            <a:r>
              <a:rPr lang="en-US" sz="2400" dirty="0" smtClean="0"/>
              <a:t>$</a:t>
            </a:r>
            <a:r>
              <a:rPr lang="en-US" sz="2400" dirty="0" err="1" smtClean="0"/>
              <a:t>ICC_OPEN_ASSOC(name</a:t>
            </a:r>
            <a:r>
              <a:rPr lang="en-US" sz="2400" dirty="0" smtClean="0"/>
              <a:t>)</a:t>
            </a:r>
          </a:p>
          <a:p>
            <a:pPr>
              <a:buNone/>
            </a:pPr>
            <a:endParaRPr lang="en-US" sz="2400" dirty="0" smtClean="0"/>
          </a:p>
          <a:p>
            <a:pPr>
              <a:buNone/>
            </a:pPr>
            <a:r>
              <a:rPr lang="en-US" sz="2400" dirty="0" smtClean="0"/>
              <a:t>     $ICC_ACCEPT or $ICC_REJECT</a:t>
            </a:r>
          </a:p>
          <a:p>
            <a:pPr lvl="1">
              <a:buNone/>
            </a:pPr>
            <a:r>
              <a:rPr lang="en-US" dirty="0" smtClean="0"/>
              <a:t>    $ICC_RECEIVE / $ICC_TRANSMIT / $ICC_REPLY / $ICC_TRANSCEIVE</a:t>
            </a:r>
          </a:p>
          <a:p>
            <a:pPr lvl="1">
              <a:buNone/>
            </a:pPr>
            <a:r>
              <a:rPr lang="en-US" dirty="0" smtClean="0"/>
              <a:t>$ICC_DISCONNECT</a:t>
            </a:r>
          </a:p>
          <a:p>
            <a:pPr>
              <a:buNone/>
            </a:pPr>
            <a:r>
              <a:rPr lang="en-US" sz="2400" dirty="0" smtClean="0"/>
              <a:t>$ICC_CLOSE_ASSOC</a:t>
            </a:r>
          </a:p>
        </p:txBody>
      </p:sp>
      <p:sp>
        <p:nvSpPr>
          <p:cNvPr id="5" name="Content Placeholder 4"/>
          <p:cNvSpPr>
            <a:spLocks noGrp="1"/>
          </p:cNvSpPr>
          <p:nvPr>
            <p:ph sz="half" idx="2"/>
          </p:nvPr>
        </p:nvSpPr>
        <p:spPr/>
        <p:txBody>
          <a:bodyPr>
            <a:normAutofit fontScale="92500"/>
          </a:bodyPr>
          <a:lstStyle/>
          <a:p>
            <a:pPr algn="ctr">
              <a:buNone/>
            </a:pPr>
            <a:r>
              <a:rPr lang="en-US" b="1" u="sng" dirty="0" smtClean="0"/>
              <a:t>Client</a:t>
            </a:r>
          </a:p>
          <a:p>
            <a:pPr>
              <a:buNone/>
            </a:pPr>
            <a:endParaRPr lang="en-US" sz="2400" dirty="0" smtClean="0"/>
          </a:p>
          <a:p>
            <a:pPr>
              <a:buNone/>
            </a:pPr>
            <a:r>
              <a:rPr lang="en-US" sz="2400" dirty="0" smtClean="0"/>
              <a:t>$</a:t>
            </a:r>
            <a:r>
              <a:rPr lang="en-US" sz="2400" dirty="0" err="1" smtClean="0"/>
              <a:t>ICC_CONNECT(name</a:t>
            </a:r>
            <a:r>
              <a:rPr lang="en-US" sz="2400" dirty="0" smtClean="0"/>
              <a:t>)</a:t>
            </a:r>
          </a:p>
          <a:p>
            <a:pPr>
              <a:buNone/>
            </a:pPr>
            <a:endParaRPr lang="en-US" sz="2400" dirty="0" smtClean="0"/>
          </a:p>
          <a:p>
            <a:pPr>
              <a:buNone/>
            </a:pPr>
            <a:r>
              <a:rPr lang="en-US" sz="2400" dirty="0" smtClean="0"/>
              <a:t>     $ICC_TRANSMIT / $ICC_TRANSCEIVE / $ICC_RECEIVE /   $ICC_REPLY</a:t>
            </a:r>
          </a:p>
          <a:p>
            <a:pPr>
              <a:buNone/>
            </a:pPr>
            <a:endParaRPr lang="en-US" sz="2400" dirty="0" smtClean="0"/>
          </a:p>
          <a:p>
            <a:pPr>
              <a:buNone/>
            </a:pPr>
            <a:r>
              <a:rPr lang="en-US" sz="2400" dirty="0" smtClean="0"/>
              <a:t>$ICC_DISCONNECT</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$ICC Server – Declaring an Association</a:t>
            </a:r>
            <a:endParaRPr lang="en-US" dirty="0"/>
          </a:p>
        </p:txBody>
      </p:sp>
      <p:sp>
        <p:nvSpPr>
          <p:cNvPr id="6" name="Content Placeholder 5"/>
          <p:cNvSpPr>
            <a:spLocks noGrp="1"/>
          </p:cNvSpPr>
          <p:nvPr>
            <p:ph idx="1"/>
          </p:nvPr>
        </p:nvSpPr>
        <p:spPr>
          <a:xfrm>
            <a:off x="457962" y="2057400"/>
            <a:ext cx="8229600" cy="4068763"/>
          </a:xfrm>
        </p:spPr>
        <p:txBody>
          <a:bodyPr>
            <a:normAutofit lnSpcReduction="10000"/>
          </a:bodyPr>
          <a:lstStyle/>
          <a:p>
            <a:pPr>
              <a:buNone/>
            </a:pPr>
            <a:r>
              <a:rPr lang="en-US" dirty="0" smtClean="0"/>
              <a:t>The first thing a server must do is to declare itself to $ICC</a:t>
            </a:r>
          </a:p>
          <a:p>
            <a:pPr lvl="1">
              <a:buNone/>
            </a:pPr>
            <a:r>
              <a:rPr lang="en-US" b="1" dirty="0" smtClean="0">
                <a:solidFill>
                  <a:srgbClr val="3366FF"/>
                </a:solidFill>
                <a:latin typeface="Courier New"/>
                <a:cs typeface="Courier New"/>
              </a:rPr>
              <a:t>$ICC_OPEN_ASSOCIATION (</a:t>
            </a:r>
          </a:p>
          <a:p>
            <a:pPr lvl="3">
              <a:buNone/>
            </a:pPr>
            <a:r>
              <a:rPr lang="en-US" b="1" i="1" dirty="0" err="1" smtClean="0">
                <a:solidFill>
                  <a:srgbClr val="3366FF"/>
                </a:solidFill>
                <a:latin typeface="Courier New"/>
                <a:cs typeface="Courier New"/>
              </a:rPr>
              <a:t>assoc_handle</a:t>
            </a:r>
            <a:r>
              <a:rPr lang="en-US" b="1" i="1" dirty="0" smtClean="0">
                <a:solidFill>
                  <a:srgbClr val="3366FF"/>
                </a:solidFill>
                <a:latin typeface="Courier New"/>
                <a:cs typeface="Courier New"/>
              </a:rPr>
              <a:t> 			</a:t>
            </a:r>
            <a:r>
              <a:rPr lang="en-US" dirty="0" err="1" smtClean="0">
                <a:solidFill>
                  <a:schemeClr val="tx1"/>
                </a:solidFill>
                <a:latin typeface="Wingdings"/>
                <a:ea typeface="Wingdings"/>
                <a:cs typeface="Wingdings"/>
              </a:rPr>
              <a:t></a:t>
            </a:r>
            <a:r>
              <a:rPr lang="en-US" dirty="0" smtClean="0">
                <a:solidFill>
                  <a:schemeClr val="tx1"/>
                </a:solidFill>
                <a:latin typeface="Courier New"/>
                <a:cs typeface="Courier New"/>
              </a:rPr>
              <a:t> </a:t>
            </a:r>
            <a:r>
              <a:rPr lang="en-US" dirty="0" smtClean="0">
                <a:solidFill>
                  <a:schemeClr val="tx1"/>
                </a:solidFill>
                <a:cs typeface="Courier New"/>
              </a:rPr>
              <a:t>for use by the server</a:t>
            </a:r>
          </a:p>
          <a:p>
            <a:pPr lvl="3">
              <a:buNone/>
            </a:pPr>
            <a:r>
              <a:rPr lang="en-US" b="1" dirty="0" smtClean="0">
                <a:solidFill>
                  <a:srgbClr val="3366FF"/>
                </a:solidFill>
                <a:latin typeface="Courier New"/>
                <a:cs typeface="Courier New"/>
              </a:rPr>
              <a:t>,</a:t>
            </a:r>
            <a:r>
              <a:rPr lang="en-US" b="1" i="1" dirty="0" err="1" smtClean="0">
                <a:solidFill>
                  <a:srgbClr val="3366FF"/>
                </a:solidFill>
                <a:latin typeface="Courier New"/>
                <a:cs typeface="Courier New"/>
              </a:rPr>
              <a:t>assoc_name</a:t>
            </a:r>
            <a:r>
              <a:rPr lang="en-US" b="1" i="1" dirty="0" smtClean="0">
                <a:solidFill>
                  <a:srgbClr val="3366FF"/>
                </a:solidFill>
                <a:latin typeface="Courier New"/>
                <a:cs typeface="Courier New"/>
              </a:rPr>
              <a:t>			</a:t>
            </a:r>
            <a:r>
              <a:rPr lang="en-US" dirty="0" smtClean="0">
                <a:solidFill>
                  <a:schemeClr val="tx1"/>
                </a:solidFill>
                <a:cs typeface="Courier New"/>
              </a:rPr>
              <a:t>service name (unique to this node)</a:t>
            </a:r>
          </a:p>
          <a:p>
            <a:pPr lvl="3">
              <a:buNone/>
            </a:pPr>
            <a:r>
              <a:rPr lang="en-US" b="1" dirty="0" smtClean="0">
                <a:solidFill>
                  <a:srgbClr val="3366FF"/>
                </a:solidFill>
                <a:latin typeface="Courier New"/>
                <a:cs typeface="Courier New"/>
              </a:rPr>
              <a:t>,</a:t>
            </a:r>
            <a:r>
              <a:rPr lang="en-US" b="1" i="1" dirty="0" err="1" smtClean="0">
                <a:solidFill>
                  <a:srgbClr val="3366FF"/>
                </a:solidFill>
                <a:latin typeface="Courier New"/>
                <a:cs typeface="Courier New"/>
              </a:rPr>
              <a:t>logical_name</a:t>
            </a:r>
            <a:r>
              <a:rPr lang="en-US" b="1" i="1" dirty="0" smtClean="0">
                <a:solidFill>
                  <a:srgbClr val="3366FF"/>
                </a:solidFill>
                <a:latin typeface="Courier New"/>
                <a:cs typeface="Courier New"/>
              </a:rPr>
              <a:t>			</a:t>
            </a:r>
            <a:r>
              <a:rPr lang="en-US" dirty="0" smtClean="0">
                <a:solidFill>
                  <a:schemeClr val="tx1"/>
                </a:solidFill>
                <a:cs typeface="Courier New"/>
              </a:rPr>
              <a:t>service name (generic)</a:t>
            </a:r>
            <a:endParaRPr lang="en-US" b="1" i="1" dirty="0" smtClean="0">
              <a:solidFill>
                <a:srgbClr val="3366FF"/>
              </a:solidFill>
              <a:latin typeface="Courier New"/>
              <a:cs typeface="Courier New"/>
            </a:endParaRPr>
          </a:p>
          <a:p>
            <a:pPr lvl="3">
              <a:buNone/>
            </a:pPr>
            <a:r>
              <a:rPr lang="en-US" b="1" dirty="0" smtClean="0">
                <a:solidFill>
                  <a:srgbClr val="3366FF"/>
                </a:solidFill>
                <a:latin typeface="Courier New"/>
                <a:cs typeface="Courier New"/>
              </a:rPr>
              <a:t>,’ICC$REGISTRY’		</a:t>
            </a:r>
            <a:r>
              <a:rPr lang="en-US" dirty="0" smtClean="0">
                <a:solidFill>
                  <a:schemeClr val="tx1"/>
                </a:solidFill>
                <a:cs typeface="Courier New"/>
              </a:rPr>
              <a:t>required if </a:t>
            </a:r>
            <a:r>
              <a:rPr lang="en-US" i="1" dirty="0" err="1" smtClean="0">
                <a:solidFill>
                  <a:srgbClr val="3366FF"/>
                </a:solidFill>
                <a:cs typeface="Courier New"/>
              </a:rPr>
              <a:t>logical_name</a:t>
            </a:r>
            <a:r>
              <a:rPr lang="en-US" i="1" dirty="0" smtClean="0">
                <a:solidFill>
                  <a:srgbClr val="3366FF"/>
                </a:solidFill>
                <a:cs typeface="Courier New"/>
              </a:rPr>
              <a:t> </a:t>
            </a:r>
            <a:r>
              <a:rPr lang="en-US" dirty="0" smtClean="0">
                <a:solidFill>
                  <a:schemeClr val="tx1"/>
                </a:solidFill>
                <a:cs typeface="Courier New"/>
              </a:rPr>
              <a:t>is supplied</a:t>
            </a:r>
          </a:p>
          <a:p>
            <a:pPr lvl="3">
              <a:buNone/>
            </a:pPr>
            <a:r>
              <a:rPr lang="en-US" b="1" dirty="0" smtClean="0">
                <a:solidFill>
                  <a:srgbClr val="3366FF"/>
                </a:solidFill>
                <a:latin typeface="Courier New"/>
                <a:cs typeface="Courier New"/>
              </a:rPr>
              <a:t>,</a:t>
            </a:r>
            <a:r>
              <a:rPr lang="en-US" b="1" i="1" dirty="0" err="1" smtClean="0">
                <a:solidFill>
                  <a:srgbClr val="3366FF"/>
                </a:solidFill>
                <a:latin typeface="Courier New"/>
                <a:cs typeface="Courier New"/>
              </a:rPr>
              <a:t>conn_event_rtn</a:t>
            </a:r>
            <a:r>
              <a:rPr lang="en-US" b="1" i="1" dirty="0" smtClean="0">
                <a:solidFill>
                  <a:srgbClr val="3366FF"/>
                </a:solidFill>
                <a:latin typeface="Courier New"/>
                <a:cs typeface="Courier New"/>
              </a:rPr>
              <a:t>		</a:t>
            </a:r>
            <a:r>
              <a:rPr lang="en-US" dirty="0" smtClean="0">
                <a:solidFill>
                  <a:srgbClr val="000000"/>
                </a:solidFill>
                <a:cs typeface="Courier New"/>
              </a:rPr>
              <a:t>AST routine for incoming connections</a:t>
            </a:r>
          </a:p>
          <a:p>
            <a:pPr lvl="3">
              <a:buNone/>
            </a:pPr>
            <a:r>
              <a:rPr lang="en-US" b="1" dirty="0" smtClean="0">
                <a:solidFill>
                  <a:srgbClr val="3366FF"/>
                </a:solidFill>
                <a:latin typeface="Courier New"/>
                <a:cs typeface="Courier New"/>
              </a:rPr>
              <a:t>,[</a:t>
            </a:r>
            <a:r>
              <a:rPr lang="en-US" b="1" dirty="0" err="1" smtClean="0">
                <a:solidFill>
                  <a:srgbClr val="3366FF"/>
                </a:solidFill>
                <a:latin typeface="Courier New"/>
                <a:cs typeface="Courier New"/>
              </a:rPr>
              <a:t>disc_event_rtn</a:t>
            </a:r>
            <a:r>
              <a:rPr lang="en-US" b="1" dirty="0" smtClean="0">
                <a:solidFill>
                  <a:srgbClr val="3366FF"/>
                </a:solidFill>
                <a:latin typeface="Courier New"/>
                <a:cs typeface="Courier New"/>
              </a:rPr>
              <a:t>]		</a:t>
            </a:r>
            <a:r>
              <a:rPr lang="en-US" dirty="0" smtClean="0">
                <a:solidFill>
                  <a:srgbClr val="000000"/>
                </a:solidFill>
                <a:cs typeface="Courier New"/>
              </a:rPr>
              <a:t>for disconnections</a:t>
            </a:r>
            <a:endParaRPr lang="en-US" b="1" dirty="0" smtClean="0">
              <a:solidFill>
                <a:srgbClr val="3366FF"/>
              </a:solidFill>
              <a:latin typeface="Courier New"/>
              <a:cs typeface="Courier New"/>
            </a:endParaRPr>
          </a:p>
          <a:p>
            <a:pPr lvl="3">
              <a:buNone/>
            </a:pPr>
            <a:r>
              <a:rPr lang="en-US" b="1" dirty="0" smtClean="0">
                <a:solidFill>
                  <a:srgbClr val="3366FF"/>
                </a:solidFill>
                <a:latin typeface="Courier New"/>
                <a:cs typeface="Courier New"/>
              </a:rPr>
              <a:t>,[</a:t>
            </a:r>
            <a:r>
              <a:rPr lang="en-US" b="1" dirty="0" err="1" smtClean="0">
                <a:solidFill>
                  <a:srgbClr val="3366FF"/>
                </a:solidFill>
                <a:latin typeface="Courier New"/>
                <a:cs typeface="Courier New"/>
              </a:rPr>
              <a:t>recv_rtn</a:t>
            </a:r>
            <a:r>
              <a:rPr lang="en-US" b="1" dirty="0" smtClean="0">
                <a:solidFill>
                  <a:srgbClr val="3366FF"/>
                </a:solidFill>
                <a:latin typeface="Courier New"/>
                <a:cs typeface="Courier New"/>
              </a:rPr>
              <a:t>]				</a:t>
            </a:r>
            <a:r>
              <a:rPr lang="en-US" dirty="0" smtClean="0">
                <a:solidFill>
                  <a:srgbClr val="000000"/>
                </a:solidFill>
                <a:cs typeface="Courier New"/>
              </a:rPr>
              <a:t>for </a:t>
            </a:r>
            <a:r>
              <a:rPr lang="en-US" dirty="0" err="1" smtClean="0">
                <a:solidFill>
                  <a:srgbClr val="000000"/>
                </a:solidFill>
                <a:cs typeface="Courier New"/>
              </a:rPr>
              <a:t>asynch</a:t>
            </a:r>
            <a:r>
              <a:rPr lang="en-US" dirty="0" smtClean="0">
                <a:solidFill>
                  <a:srgbClr val="000000"/>
                </a:solidFill>
                <a:cs typeface="Courier New"/>
              </a:rPr>
              <a:t> received data</a:t>
            </a:r>
          </a:p>
          <a:p>
            <a:pPr lvl="3">
              <a:buNone/>
            </a:pPr>
            <a:r>
              <a:rPr lang="en-US" b="1" dirty="0" smtClean="0">
                <a:solidFill>
                  <a:srgbClr val="3366FF"/>
                </a:solidFill>
                <a:latin typeface="Courier New"/>
                <a:cs typeface="Courier New"/>
              </a:rPr>
              <a:t>,[</a:t>
            </a:r>
            <a:r>
              <a:rPr lang="en-US" b="1" dirty="0" err="1" smtClean="0">
                <a:solidFill>
                  <a:srgbClr val="3366FF"/>
                </a:solidFill>
                <a:latin typeface="Courier New"/>
                <a:cs typeface="Courier New"/>
              </a:rPr>
              <a:t>maxflowbufcnt</a:t>
            </a:r>
            <a:r>
              <a:rPr lang="en-US" b="1" dirty="0" smtClean="0">
                <a:solidFill>
                  <a:srgbClr val="3366FF"/>
                </a:solidFill>
                <a:latin typeface="Courier New"/>
                <a:cs typeface="Courier New"/>
              </a:rPr>
              <a:t>]		</a:t>
            </a:r>
            <a:r>
              <a:rPr lang="en-US" dirty="0" smtClean="0">
                <a:solidFill>
                  <a:srgbClr val="000000"/>
                </a:solidFill>
                <a:cs typeface="Courier New"/>
              </a:rPr>
              <a:t>queue length (5)</a:t>
            </a:r>
          </a:p>
          <a:p>
            <a:pPr lvl="3">
              <a:buNone/>
            </a:pPr>
            <a:r>
              <a:rPr lang="en-US" b="1" dirty="0" smtClean="0">
                <a:solidFill>
                  <a:srgbClr val="3366FF"/>
                </a:solidFill>
                <a:latin typeface="Courier New"/>
                <a:cs typeface="Courier New"/>
              </a:rPr>
              <a:t>,[</a:t>
            </a:r>
            <a:r>
              <a:rPr lang="en-US" b="1" dirty="0" err="1" smtClean="0">
                <a:solidFill>
                  <a:srgbClr val="3366FF"/>
                </a:solidFill>
                <a:latin typeface="Courier New"/>
                <a:cs typeface="Courier New"/>
              </a:rPr>
              <a:t>prot</a:t>
            </a:r>
            <a:r>
              <a:rPr lang="en-US" b="1" dirty="0" smtClean="0">
                <a:solidFill>
                  <a:srgbClr val="3366FF"/>
                </a:solidFill>
                <a:latin typeface="Courier New"/>
                <a:cs typeface="Courier New"/>
              </a:rPr>
              <a:t>]				</a:t>
            </a:r>
            <a:r>
              <a:rPr lang="en-US" dirty="0" smtClean="0">
                <a:solidFill>
                  <a:srgbClr val="000000"/>
                </a:solidFill>
                <a:cs typeface="Courier New"/>
              </a:rPr>
              <a:t>0=World, 1=</a:t>
            </a:r>
            <a:r>
              <a:rPr lang="en-US" dirty="0" err="1" smtClean="0">
                <a:solidFill>
                  <a:srgbClr val="000000"/>
                </a:solidFill>
                <a:cs typeface="Courier New"/>
              </a:rPr>
              <a:t>Owner+Group</a:t>
            </a:r>
            <a:r>
              <a:rPr lang="en-US" dirty="0" smtClean="0">
                <a:solidFill>
                  <a:srgbClr val="000000"/>
                </a:solidFill>
                <a:cs typeface="Courier New"/>
              </a:rPr>
              <a:t>, 2=Owner only</a:t>
            </a:r>
          </a:p>
          <a:p>
            <a:pPr lvl="3">
              <a:buNone/>
            </a:pPr>
            <a:r>
              <a:rPr lang="en-US" sz="2400" b="1" dirty="0" smtClean="0">
                <a:solidFill>
                  <a:srgbClr val="3366FF"/>
                </a:solidFill>
                <a:latin typeface="Courier New"/>
                <a:cs typeface="Courier New"/>
              </a:rPr>
              <a:t>)</a:t>
            </a:r>
          </a:p>
          <a:p>
            <a:pPr>
              <a:buNone/>
            </a:pP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 Single Service instance per node</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solidFill>
                  <a:srgbClr val="000000"/>
                </a:solidFill>
                <a:cs typeface="Courier New"/>
              </a:rPr>
              <a:t>Association name is the same as the logical name</a:t>
            </a:r>
          </a:p>
          <a:p>
            <a:pPr>
              <a:buNone/>
            </a:pPr>
            <a:endParaRPr lang="en-US" dirty="0" smtClean="0">
              <a:solidFill>
                <a:srgbClr val="000000"/>
              </a:solidFill>
              <a:cs typeface="Courier New"/>
            </a:endParaRPr>
          </a:p>
          <a:p>
            <a:pPr lvl="1">
              <a:buNone/>
            </a:pPr>
            <a:r>
              <a:rPr lang="en-US" sz="2000" b="1" dirty="0" smtClean="0">
                <a:solidFill>
                  <a:srgbClr val="3366FF"/>
                </a:solidFill>
                <a:latin typeface="Courier New"/>
                <a:cs typeface="Courier New"/>
              </a:rPr>
              <a:t>$ICC_OPEN_ASSOCIATION (</a:t>
            </a:r>
          </a:p>
          <a:p>
            <a:pPr lvl="3">
              <a:buNone/>
            </a:pPr>
            <a:r>
              <a:rPr lang="en-US" sz="2000" b="1" dirty="0" err="1" smtClean="0">
                <a:solidFill>
                  <a:srgbClr val="3366FF"/>
                </a:solidFill>
                <a:latin typeface="Courier New"/>
                <a:cs typeface="Courier New"/>
              </a:rPr>
              <a:t>assoc_handle</a:t>
            </a:r>
            <a:endParaRPr lang="en-US" sz="2000" dirty="0" smtClean="0">
              <a:solidFill>
                <a:schemeClr val="tx1"/>
              </a:solidFill>
              <a:cs typeface="Courier New"/>
            </a:endParaRPr>
          </a:p>
          <a:p>
            <a:pPr lvl="3">
              <a:buNone/>
            </a:pPr>
            <a:r>
              <a:rPr lang="en-US" sz="2000" b="1" dirty="0" smtClean="0">
                <a:solidFill>
                  <a:srgbClr val="3366FF"/>
                </a:solidFill>
                <a:latin typeface="Courier New"/>
                <a:cs typeface="Courier New"/>
              </a:rPr>
              <a:t>,’SOPHAST_SERVER’,’SOPHAST_SERVER’</a:t>
            </a:r>
          </a:p>
          <a:p>
            <a:pPr lvl="3">
              <a:buNone/>
            </a:pPr>
            <a:r>
              <a:rPr lang="en-US" sz="2000" b="1" dirty="0" smtClean="0">
                <a:solidFill>
                  <a:srgbClr val="3366FF"/>
                </a:solidFill>
                <a:latin typeface="Courier New"/>
                <a:cs typeface="Courier New"/>
              </a:rPr>
              <a:t>,’ICC$REGISTRY’</a:t>
            </a:r>
            <a:endParaRPr lang="en-US" sz="2000" dirty="0" smtClean="0">
              <a:solidFill>
                <a:schemeClr val="tx1"/>
              </a:solidFill>
              <a:cs typeface="Courier New"/>
            </a:endParaRPr>
          </a:p>
          <a:p>
            <a:pPr lvl="3">
              <a:buNone/>
            </a:pPr>
            <a:r>
              <a:rPr lang="en-US" sz="2000" b="1" dirty="0" smtClean="0">
                <a:solidFill>
                  <a:srgbClr val="3366FF"/>
                </a:solidFill>
                <a:latin typeface="Courier New"/>
                <a:cs typeface="Courier New"/>
              </a:rPr>
              <a:t>,</a:t>
            </a:r>
            <a:r>
              <a:rPr lang="en-US" sz="2000" b="1" dirty="0" err="1" smtClean="0">
                <a:solidFill>
                  <a:srgbClr val="3366FF"/>
                </a:solidFill>
                <a:latin typeface="Courier New"/>
                <a:cs typeface="Courier New"/>
              </a:rPr>
              <a:t>connect_AST,disconnect_AST</a:t>
            </a:r>
            <a:r>
              <a:rPr lang="en-US" sz="2000" b="1" dirty="0" smtClean="0">
                <a:solidFill>
                  <a:srgbClr val="3366FF"/>
                </a:solidFill>
                <a:latin typeface="Courier New"/>
                <a:cs typeface="Courier New"/>
              </a:rPr>
              <a:t>)</a:t>
            </a:r>
          </a:p>
          <a:p>
            <a:pPr lvl="3">
              <a:buNone/>
            </a:pPr>
            <a:endParaRPr lang="en-US" sz="2000" dirty="0" smtClean="0"/>
          </a:p>
          <a:p>
            <a:r>
              <a:rPr lang="en-US" sz="2900" dirty="0" smtClean="0">
                <a:solidFill>
                  <a:srgbClr val="000000"/>
                </a:solidFill>
                <a:cs typeface="Courier New"/>
              </a:rPr>
              <a:t>Max of one server process (for this name) per node.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Multiple Server instances per node</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solidFill>
                  <a:srgbClr val="000000"/>
                </a:solidFill>
                <a:cs typeface="Courier New"/>
              </a:rPr>
              <a:t>Association name is different to logical name</a:t>
            </a:r>
          </a:p>
          <a:p>
            <a:pPr>
              <a:buNone/>
            </a:pPr>
            <a:r>
              <a:rPr lang="en-US" dirty="0" smtClean="0">
                <a:solidFill>
                  <a:srgbClr val="000000"/>
                </a:solidFill>
                <a:cs typeface="Courier New"/>
              </a:rPr>
              <a:t>Server #1:	</a:t>
            </a:r>
            <a:r>
              <a:rPr lang="en-US" sz="1800" b="1" dirty="0" smtClean="0">
                <a:solidFill>
                  <a:srgbClr val="3366FF"/>
                </a:solidFill>
                <a:latin typeface="Courier New"/>
                <a:cs typeface="Courier New"/>
              </a:rPr>
              <a:t>$ICC_OPEN_ASSOCIATION (</a:t>
            </a:r>
          </a:p>
          <a:p>
            <a:pPr lvl="5">
              <a:buNone/>
            </a:pPr>
            <a:r>
              <a:rPr lang="en-US" sz="1600" b="1" dirty="0" err="1" smtClean="0">
                <a:solidFill>
                  <a:srgbClr val="3366FF"/>
                </a:solidFill>
                <a:latin typeface="Courier New"/>
                <a:cs typeface="Courier New"/>
              </a:rPr>
              <a:t>assoc_handle</a:t>
            </a:r>
            <a:endParaRPr lang="en-US" sz="1600" dirty="0" smtClean="0">
              <a:solidFill>
                <a:schemeClr val="tx1"/>
              </a:solidFill>
              <a:cs typeface="Courier New"/>
            </a:endParaRPr>
          </a:p>
          <a:p>
            <a:pPr lvl="5">
              <a:buNone/>
            </a:pPr>
            <a:r>
              <a:rPr lang="en-US" sz="1600" b="1" dirty="0" smtClean="0">
                <a:solidFill>
                  <a:srgbClr val="3366FF"/>
                </a:solidFill>
                <a:latin typeface="Courier New"/>
                <a:cs typeface="Courier New"/>
              </a:rPr>
              <a:t>,’SOPHAST_SERVER_1’,’SOPHAST_SERVER’</a:t>
            </a:r>
          </a:p>
          <a:p>
            <a:pPr lvl="5">
              <a:buNone/>
            </a:pPr>
            <a:r>
              <a:rPr lang="en-US" sz="1600" b="1" dirty="0" smtClean="0">
                <a:solidFill>
                  <a:srgbClr val="3366FF"/>
                </a:solidFill>
                <a:latin typeface="Courier New"/>
                <a:cs typeface="Courier New"/>
              </a:rPr>
              <a:t>,’ICC$REGISTRY’</a:t>
            </a:r>
            <a:endParaRPr lang="en-US" sz="1600" dirty="0" smtClean="0">
              <a:solidFill>
                <a:schemeClr val="tx1"/>
              </a:solidFill>
              <a:cs typeface="Courier New"/>
            </a:endParaRPr>
          </a:p>
          <a:p>
            <a:pPr lvl="5">
              <a:buNone/>
            </a:pPr>
            <a:r>
              <a:rPr lang="en-US" sz="1600" b="1" dirty="0" smtClean="0">
                <a:solidFill>
                  <a:srgbClr val="3366FF"/>
                </a:solidFill>
                <a:latin typeface="Courier New"/>
                <a:cs typeface="Courier New"/>
              </a:rPr>
              <a:t>,</a:t>
            </a:r>
            <a:r>
              <a:rPr lang="en-US" sz="1600" b="1" dirty="0" err="1" smtClean="0">
                <a:solidFill>
                  <a:srgbClr val="3366FF"/>
                </a:solidFill>
                <a:latin typeface="Courier New"/>
                <a:cs typeface="Courier New"/>
              </a:rPr>
              <a:t>connect_AST,disconnect_AST</a:t>
            </a:r>
            <a:r>
              <a:rPr lang="en-US" sz="1600" b="1" dirty="0" smtClean="0">
                <a:solidFill>
                  <a:srgbClr val="3366FF"/>
                </a:solidFill>
                <a:latin typeface="Courier New"/>
                <a:cs typeface="Courier New"/>
              </a:rPr>
              <a:t>)</a:t>
            </a:r>
          </a:p>
          <a:p>
            <a:pPr>
              <a:buNone/>
            </a:pPr>
            <a:r>
              <a:rPr lang="en-US" dirty="0" smtClean="0">
                <a:solidFill>
                  <a:srgbClr val="000000"/>
                </a:solidFill>
                <a:cs typeface="Courier New"/>
              </a:rPr>
              <a:t>Server #2:	</a:t>
            </a:r>
            <a:r>
              <a:rPr lang="en-US" sz="1800" b="1" dirty="0" smtClean="0">
                <a:solidFill>
                  <a:srgbClr val="3366FF"/>
                </a:solidFill>
                <a:latin typeface="Courier New"/>
                <a:cs typeface="Courier New"/>
              </a:rPr>
              <a:t>$ICC_OPEN_ASSOCIATION (</a:t>
            </a:r>
          </a:p>
          <a:p>
            <a:pPr lvl="5">
              <a:buNone/>
            </a:pPr>
            <a:r>
              <a:rPr lang="en-US" sz="1600" b="1" dirty="0" err="1" smtClean="0">
                <a:solidFill>
                  <a:srgbClr val="3366FF"/>
                </a:solidFill>
                <a:latin typeface="Courier New"/>
                <a:cs typeface="Courier New"/>
              </a:rPr>
              <a:t>assoc_handle</a:t>
            </a:r>
            <a:endParaRPr lang="en-US" sz="1600" dirty="0" smtClean="0">
              <a:cs typeface="Courier New"/>
            </a:endParaRPr>
          </a:p>
          <a:p>
            <a:pPr lvl="5">
              <a:buNone/>
            </a:pPr>
            <a:r>
              <a:rPr lang="en-US" sz="1600" b="1" dirty="0" smtClean="0">
                <a:solidFill>
                  <a:srgbClr val="3366FF"/>
                </a:solidFill>
                <a:latin typeface="Courier New"/>
                <a:cs typeface="Courier New"/>
              </a:rPr>
              <a:t>,’SOPHAST_SERVER_2’,’SOPHAST_SERVER’</a:t>
            </a:r>
          </a:p>
          <a:p>
            <a:pPr lvl="5">
              <a:buNone/>
            </a:pPr>
            <a:r>
              <a:rPr lang="en-US" sz="1600" b="1" dirty="0" smtClean="0">
                <a:solidFill>
                  <a:srgbClr val="3366FF"/>
                </a:solidFill>
                <a:latin typeface="Courier New"/>
                <a:cs typeface="Courier New"/>
              </a:rPr>
              <a:t>,’ICC$REGISTRY’</a:t>
            </a:r>
            <a:endParaRPr lang="en-US" sz="1600" dirty="0" smtClean="0">
              <a:cs typeface="Courier New"/>
            </a:endParaRPr>
          </a:p>
          <a:p>
            <a:pPr lvl="5">
              <a:buNone/>
            </a:pPr>
            <a:r>
              <a:rPr lang="en-US" sz="1600" b="1" dirty="0" smtClean="0">
                <a:solidFill>
                  <a:srgbClr val="3366FF"/>
                </a:solidFill>
                <a:latin typeface="Courier New"/>
                <a:cs typeface="Courier New"/>
              </a:rPr>
              <a:t>,</a:t>
            </a:r>
            <a:r>
              <a:rPr lang="en-US" sz="1600" b="1" dirty="0" err="1" smtClean="0">
                <a:solidFill>
                  <a:srgbClr val="3366FF"/>
                </a:solidFill>
                <a:latin typeface="Courier New"/>
                <a:cs typeface="Courier New"/>
              </a:rPr>
              <a:t>connect_AST,disconnect_AST</a:t>
            </a:r>
            <a:r>
              <a:rPr lang="en-US" sz="1600" b="1" dirty="0" smtClean="0">
                <a:solidFill>
                  <a:srgbClr val="3366FF"/>
                </a:solidFill>
                <a:latin typeface="Courier New"/>
                <a:cs typeface="Courier New"/>
              </a:rPr>
              <a:t>)</a:t>
            </a:r>
          </a:p>
          <a:p>
            <a:pPr lvl="3">
              <a:buNone/>
            </a:pPr>
            <a:endParaRPr lang="en-US" sz="2000" dirty="0" smtClean="0"/>
          </a:p>
          <a:p>
            <a:r>
              <a:rPr lang="en-US" sz="2900" dirty="0" smtClean="0">
                <a:solidFill>
                  <a:schemeClr val="accent2"/>
                </a:solidFill>
                <a:cs typeface="Courier New"/>
              </a:rPr>
              <a:t>Need a scheme to manage association names.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Server – Connection Handling (1)</a:t>
            </a:r>
            <a:endParaRPr lang="en-US" dirty="0"/>
          </a:p>
        </p:txBody>
      </p:sp>
      <p:sp>
        <p:nvSpPr>
          <p:cNvPr id="3" name="Content Placeholder 2"/>
          <p:cNvSpPr>
            <a:spLocks noGrp="1"/>
          </p:cNvSpPr>
          <p:nvPr>
            <p:ph idx="1"/>
          </p:nvPr>
        </p:nvSpPr>
        <p:spPr/>
        <p:txBody>
          <a:bodyPr/>
          <a:lstStyle/>
          <a:p>
            <a:r>
              <a:rPr lang="en-US" dirty="0" smtClean="0"/>
              <a:t>The server’s </a:t>
            </a:r>
            <a:r>
              <a:rPr lang="en-US" dirty="0" err="1" smtClean="0"/>
              <a:t>connection_AST</a:t>
            </a:r>
            <a:r>
              <a:rPr lang="en-US" dirty="0" smtClean="0"/>
              <a:t>() routine is invoked when a client calls $ICC_CONNECT() to connect to the server.</a:t>
            </a:r>
          </a:p>
          <a:p>
            <a:r>
              <a:rPr lang="en-US" dirty="0" smtClean="0"/>
              <a:t>The AST routine will be given:</a:t>
            </a:r>
          </a:p>
          <a:p>
            <a:pPr lvl="1"/>
            <a:r>
              <a:rPr lang="en-US" dirty="0" smtClean="0"/>
              <a:t>the client’s PID and username</a:t>
            </a:r>
          </a:p>
          <a:p>
            <a:pPr lvl="1"/>
            <a:r>
              <a:rPr lang="en-US" dirty="0" smtClean="0"/>
              <a:t>up to 1000 bytes of data provided by the client</a:t>
            </a:r>
          </a:p>
          <a:p>
            <a:pPr lvl="1"/>
            <a:r>
              <a:rPr lang="en-US" dirty="0" smtClean="0"/>
              <a:t>the size of the client’s buffer for receiving a response</a:t>
            </a:r>
          </a:p>
          <a:p>
            <a:r>
              <a:rPr lang="en-US" dirty="0" smtClean="0"/>
              <a:t>This may be enough information to process the client’s request without needing the $ICC data transfer routines.</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Server – Connection Handling (2)</a:t>
            </a:r>
            <a:endParaRPr lang="en-US" dirty="0"/>
          </a:p>
        </p:txBody>
      </p:sp>
      <p:sp>
        <p:nvSpPr>
          <p:cNvPr id="3" name="Content Placeholder 2"/>
          <p:cNvSpPr>
            <a:spLocks noGrp="1"/>
          </p:cNvSpPr>
          <p:nvPr>
            <p:ph idx="1"/>
          </p:nvPr>
        </p:nvSpPr>
        <p:spPr/>
        <p:txBody>
          <a:bodyPr/>
          <a:lstStyle/>
          <a:p>
            <a:r>
              <a:rPr lang="en-US" dirty="0" smtClean="0"/>
              <a:t>When a server receives a connection request from a client it may do one of two things:</a:t>
            </a:r>
          </a:p>
          <a:p>
            <a:pPr marL="914400" lvl="1" indent="-514350">
              <a:buFont typeface="+mj-lt"/>
              <a:buAutoNum type="arabicPeriod"/>
            </a:pPr>
            <a:r>
              <a:rPr lang="en-US" dirty="0" smtClean="0">
                <a:solidFill>
                  <a:srgbClr val="3366FF"/>
                </a:solidFill>
                <a:cs typeface="Courier"/>
              </a:rPr>
              <a:t> $ICC_ACCEPT() </a:t>
            </a:r>
            <a:r>
              <a:rPr lang="en-US" dirty="0" smtClean="0"/>
              <a:t>the connection</a:t>
            </a:r>
          </a:p>
          <a:p>
            <a:pPr marL="914400" lvl="1" indent="-514350">
              <a:buFont typeface="+mj-lt"/>
              <a:buAutoNum type="arabicPeriod"/>
            </a:pPr>
            <a:r>
              <a:rPr lang="en-US" dirty="0" smtClean="0"/>
              <a:t> </a:t>
            </a:r>
            <a:r>
              <a:rPr lang="en-US" dirty="0" smtClean="0">
                <a:solidFill>
                  <a:srgbClr val="3366FF"/>
                </a:solidFill>
              </a:rPr>
              <a:t>$ICC_REJECT() </a:t>
            </a:r>
            <a:r>
              <a:rPr lang="en-US" dirty="0" smtClean="0"/>
              <a:t>the connection.</a:t>
            </a:r>
          </a:p>
          <a:p>
            <a:pPr marL="514350" indent="-514350"/>
            <a:r>
              <a:rPr lang="en-US" dirty="0" smtClean="0"/>
              <a:t>Up to 1000 bytes of data can be returned to the client with either call</a:t>
            </a:r>
          </a:p>
          <a:p>
            <a:pPr marL="514350" indent="-514350"/>
            <a:r>
              <a:rPr lang="en-US" dirty="0" smtClean="0"/>
              <a:t>$ICC_REJECT() allows a rejection reason (</a:t>
            </a:r>
            <a:r>
              <a:rPr lang="en-US" dirty="0" err="1" smtClean="0"/>
              <a:t>longword</a:t>
            </a:r>
            <a:r>
              <a:rPr lang="en-US" dirty="0" smtClean="0"/>
              <a:t>) to be returned also.</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Client – Connecting to a Server</a:t>
            </a:r>
            <a:endParaRPr lang="en-US" dirty="0"/>
          </a:p>
        </p:txBody>
      </p:sp>
      <p:sp>
        <p:nvSpPr>
          <p:cNvPr id="3" name="Content Placeholder 2"/>
          <p:cNvSpPr>
            <a:spLocks noGrp="1"/>
          </p:cNvSpPr>
          <p:nvPr>
            <p:ph idx="1"/>
          </p:nvPr>
        </p:nvSpPr>
        <p:spPr/>
        <p:txBody>
          <a:bodyPr>
            <a:normAutofit fontScale="92500" lnSpcReduction="10000"/>
          </a:bodyPr>
          <a:lstStyle/>
          <a:p>
            <a:pPr lvl="1">
              <a:buNone/>
            </a:pPr>
            <a:r>
              <a:rPr lang="en-US" b="1" dirty="0" smtClean="0">
                <a:solidFill>
                  <a:srgbClr val="3366FF"/>
                </a:solidFill>
                <a:latin typeface="Courier"/>
                <a:cs typeface="Courier"/>
              </a:rPr>
              <a:t>$ICC_CONNECT[W] (</a:t>
            </a:r>
          </a:p>
          <a:p>
            <a:pPr lvl="2">
              <a:buNone/>
            </a:pPr>
            <a:r>
              <a:rPr lang="en-US" sz="1800" b="1" i="1" dirty="0" err="1" smtClean="0">
                <a:solidFill>
                  <a:srgbClr val="3366FF"/>
                </a:solidFill>
                <a:latin typeface="Courier"/>
                <a:cs typeface="Courier"/>
              </a:rPr>
              <a:t>ios_icc</a:t>
            </a:r>
            <a:r>
              <a:rPr lang="en-US" sz="1800" b="1" i="1" dirty="0" smtClean="0">
                <a:solidFill>
                  <a:srgbClr val="3366FF"/>
                </a:solidFill>
                <a:latin typeface="Courier"/>
                <a:cs typeface="Courier"/>
              </a:rPr>
              <a:t>	</a:t>
            </a:r>
            <a:r>
              <a:rPr lang="en-US" sz="1800" b="1" dirty="0" smtClean="0">
                <a:solidFill>
                  <a:srgbClr val="3366FF"/>
                </a:solidFill>
                <a:latin typeface="Courier"/>
                <a:cs typeface="Courier"/>
              </a:rPr>
              <a:t>						</a:t>
            </a:r>
            <a:r>
              <a:rPr lang="en-US" sz="1800" dirty="0" err="1" smtClean="0">
                <a:solidFill>
                  <a:srgbClr val="000000"/>
                </a:solidFill>
                <a:latin typeface="Wingdings"/>
                <a:ea typeface="Wingdings"/>
                <a:cs typeface="Wingdings"/>
              </a:rPr>
              <a:t></a:t>
            </a:r>
            <a:r>
              <a:rPr lang="en-US" sz="1800" dirty="0" smtClean="0">
                <a:solidFill>
                  <a:srgbClr val="000000"/>
                </a:solidFill>
                <a:latin typeface="Wingdings"/>
                <a:ea typeface="Wingdings"/>
                <a:cs typeface="Wingdings"/>
              </a:rPr>
              <a:t> </a:t>
            </a:r>
            <a:r>
              <a:rPr lang="en-US" sz="1800" dirty="0" smtClean="0">
                <a:solidFill>
                  <a:schemeClr val="tx1"/>
                </a:solidFill>
                <a:cs typeface="Courier"/>
              </a:rPr>
              <a:t>IOSB</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astadr</a:t>
            </a:r>
            <a:r>
              <a:rPr lang="en-US" sz="1800" b="1" dirty="0" smtClean="0">
                <a:solidFill>
                  <a:srgbClr val="3366FF"/>
                </a:solidFill>
                <a:latin typeface="Courier"/>
                <a:cs typeface="Courier"/>
              </a:rPr>
              <a:t>], [</a:t>
            </a:r>
            <a:r>
              <a:rPr lang="en-US" sz="1800" b="1" i="1" dirty="0" err="1" smtClean="0">
                <a:solidFill>
                  <a:srgbClr val="3366FF"/>
                </a:solidFill>
                <a:latin typeface="Courier"/>
                <a:cs typeface="Courier"/>
              </a:rPr>
              <a:t>astprm</a:t>
            </a:r>
            <a:r>
              <a:rPr lang="en-US" sz="1800" b="1" dirty="0" smtClean="0">
                <a:solidFill>
                  <a:srgbClr val="3366FF"/>
                </a:solidFill>
                <a:latin typeface="Courier"/>
                <a:cs typeface="Courier"/>
              </a:rPr>
              <a:t>]			</a:t>
            </a:r>
            <a:r>
              <a:rPr lang="en-US" sz="1800" dirty="0" smtClean="0">
                <a:solidFill>
                  <a:srgbClr val="000000"/>
                </a:solidFill>
                <a:cs typeface="Courier"/>
              </a:rPr>
              <a:t>AST for service completion</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assoc_handle</a:t>
            </a:r>
            <a:r>
              <a:rPr lang="en-US" sz="1800" b="1" dirty="0" smtClean="0">
                <a:solidFill>
                  <a:srgbClr val="3366FF"/>
                </a:solidFill>
                <a:latin typeface="Courier"/>
                <a:cs typeface="Courier"/>
              </a:rPr>
              <a:t>					</a:t>
            </a:r>
            <a:r>
              <a:rPr lang="en-US" sz="1800" dirty="0" smtClean="0">
                <a:solidFill>
                  <a:srgbClr val="000000"/>
                </a:solidFill>
                <a:cs typeface="Courier"/>
              </a:rPr>
              <a:t>ICC$C_DFLT_ASSOC_HANDLE</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conn_handle</a:t>
            </a:r>
            <a:r>
              <a:rPr lang="en-US" sz="1800" b="1" dirty="0" smtClean="0">
                <a:solidFill>
                  <a:srgbClr val="3366FF"/>
                </a:solidFill>
                <a:latin typeface="Courier"/>
                <a:cs typeface="Courier"/>
              </a:rPr>
              <a:t>					</a:t>
            </a:r>
            <a:r>
              <a:rPr lang="en-US" sz="1800" dirty="0" err="1" smtClean="0">
                <a:solidFill>
                  <a:srgbClr val="000000"/>
                </a:solidFill>
                <a:latin typeface="Wingdings"/>
                <a:ea typeface="Wingdings"/>
                <a:cs typeface="Wingdings"/>
              </a:rPr>
              <a:t></a:t>
            </a:r>
            <a:r>
              <a:rPr lang="en-US" sz="1800" dirty="0" smtClean="0">
                <a:solidFill>
                  <a:srgbClr val="000000"/>
                </a:solidFill>
                <a:latin typeface="Courier"/>
                <a:cs typeface="Courier"/>
              </a:rPr>
              <a:t> </a:t>
            </a:r>
            <a:r>
              <a:rPr lang="en-US" sz="1800" dirty="0" smtClean="0">
                <a:solidFill>
                  <a:srgbClr val="000000"/>
                </a:solidFill>
                <a:cs typeface="Courier"/>
              </a:rPr>
              <a:t>for client’s reference</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remote_name</a:t>
            </a:r>
            <a:r>
              <a:rPr lang="en-US" sz="1800" b="1" dirty="0" smtClean="0">
                <a:solidFill>
                  <a:srgbClr val="3366FF"/>
                </a:solidFill>
                <a:latin typeface="Courier"/>
                <a:cs typeface="Courier"/>
              </a:rPr>
              <a:t>					</a:t>
            </a:r>
            <a:r>
              <a:rPr lang="en-US" sz="1800" dirty="0" smtClean="0">
                <a:solidFill>
                  <a:srgbClr val="000000"/>
                </a:solidFill>
                <a:cs typeface="Courier"/>
              </a:rPr>
              <a:t>service name</a:t>
            </a:r>
            <a:endParaRPr lang="en-US" sz="1800" b="1" dirty="0" smtClean="0">
              <a:solidFill>
                <a:srgbClr val="3366FF"/>
              </a:solidFill>
              <a:latin typeface="Courier"/>
              <a:cs typeface="Courier"/>
            </a:endParaRP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remote_node</a:t>
            </a:r>
            <a:r>
              <a:rPr lang="en-US" sz="1800" b="1" dirty="0" smtClean="0">
                <a:solidFill>
                  <a:srgbClr val="3366FF"/>
                </a:solidFill>
                <a:latin typeface="Courier"/>
                <a:cs typeface="Courier"/>
              </a:rPr>
              <a:t>]					</a:t>
            </a:r>
            <a:r>
              <a:rPr lang="en-US" sz="1800" dirty="0" smtClean="0">
                <a:solidFill>
                  <a:srgbClr val="000000"/>
                </a:solidFill>
                <a:cs typeface="Courier"/>
              </a:rPr>
              <a:t>target node</a:t>
            </a:r>
            <a:endParaRPr lang="en-US" sz="1800" b="1" dirty="0" smtClean="0">
              <a:solidFill>
                <a:srgbClr val="3366FF"/>
              </a:solidFill>
              <a:latin typeface="Courier"/>
              <a:cs typeface="Courier"/>
            </a:endParaRP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user_context</a:t>
            </a:r>
            <a:r>
              <a:rPr lang="en-US" sz="1800" b="1" dirty="0" smtClean="0">
                <a:solidFill>
                  <a:srgbClr val="3366FF"/>
                </a:solidFill>
                <a:latin typeface="Courier"/>
                <a:cs typeface="Courier"/>
              </a:rPr>
              <a:t>]				</a:t>
            </a:r>
            <a:r>
              <a:rPr lang="en-US" sz="1800" dirty="0" smtClean="0">
                <a:solidFill>
                  <a:srgbClr val="000000"/>
                </a:solidFill>
                <a:cs typeface="Courier"/>
              </a:rPr>
              <a:t>client-defined</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conn_buf</a:t>
            </a:r>
            <a:r>
              <a:rPr lang="en-US" sz="1800" b="1" dirty="0" err="1" smtClean="0">
                <a:solidFill>
                  <a:srgbClr val="3366FF"/>
                </a:solidFill>
                <a:latin typeface="Courier"/>
                <a:cs typeface="Courier"/>
              </a:rPr>
              <a:t>],[</a:t>
            </a:r>
            <a:r>
              <a:rPr lang="en-US" sz="1800" b="1" i="1" dirty="0" err="1" smtClean="0">
                <a:solidFill>
                  <a:srgbClr val="3366FF"/>
                </a:solidFill>
                <a:latin typeface="Courier"/>
                <a:cs typeface="Courier"/>
              </a:rPr>
              <a:t>conn_buf_len</a:t>
            </a:r>
            <a:r>
              <a:rPr lang="en-US" sz="1800" b="1" dirty="0" smtClean="0">
                <a:solidFill>
                  <a:srgbClr val="3366FF"/>
                </a:solidFill>
                <a:latin typeface="Courier"/>
                <a:cs typeface="Courier"/>
              </a:rPr>
              <a:t>]	</a:t>
            </a:r>
            <a:r>
              <a:rPr lang="en-US" sz="1800" dirty="0" smtClean="0">
                <a:solidFill>
                  <a:srgbClr val="000000"/>
                </a:solidFill>
                <a:cs typeface="Courier"/>
              </a:rPr>
              <a:t>data to be passed to server</a:t>
            </a:r>
          </a:p>
          <a:p>
            <a:pPr lvl="2">
              <a:buNone/>
            </a:pPr>
            <a:r>
              <a:rPr lang="en-US" sz="1800" b="1" dirty="0" smtClean="0">
                <a:solidFill>
                  <a:srgbClr val="3366FF"/>
                </a:solidFill>
                <a:latin typeface="Courier"/>
                <a:cs typeface="Courier"/>
              </a:rPr>
              <a:t>,[</a:t>
            </a:r>
            <a:r>
              <a:rPr lang="en-US" sz="1800" b="1" i="1" dirty="0" err="1" smtClean="0">
                <a:solidFill>
                  <a:srgbClr val="3366FF"/>
                </a:solidFill>
                <a:latin typeface="Courier"/>
                <a:cs typeface="Courier"/>
              </a:rPr>
              <a:t>return_buf</a:t>
            </a:r>
            <a:r>
              <a:rPr lang="en-US" sz="1800" b="1" dirty="0" err="1" smtClean="0">
                <a:solidFill>
                  <a:srgbClr val="3366FF"/>
                </a:solidFill>
                <a:latin typeface="Courier"/>
                <a:cs typeface="Courier"/>
              </a:rPr>
              <a:t>],[</a:t>
            </a:r>
            <a:r>
              <a:rPr lang="en-US" sz="1800" b="1" i="1" dirty="0" err="1" smtClean="0">
                <a:solidFill>
                  <a:srgbClr val="3366FF"/>
                </a:solidFill>
                <a:latin typeface="Courier"/>
                <a:cs typeface="Courier"/>
              </a:rPr>
              <a:t>return_buf_len</a:t>
            </a:r>
            <a:r>
              <a:rPr lang="en-US" sz="1800" b="1" dirty="0" err="1" smtClean="0">
                <a:solidFill>
                  <a:srgbClr val="3366FF"/>
                </a:solidFill>
                <a:latin typeface="Courier"/>
                <a:cs typeface="Courier"/>
              </a:rPr>
              <a:t>],[</a:t>
            </a:r>
            <a:r>
              <a:rPr lang="en-US" sz="1800" b="1" i="1" dirty="0" err="1" smtClean="0">
                <a:solidFill>
                  <a:srgbClr val="3366FF"/>
                </a:solidFill>
                <a:latin typeface="Courier"/>
                <a:cs typeface="Courier"/>
              </a:rPr>
              <a:t>retlen_addr</a:t>
            </a:r>
            <a:r>
              <a:rPr lang="en-US" sz="1800" b="1" dirty="0" smtClean="0">
                <a:solidFill>
                  <a:srgbClr val="3366FF"/>
                </a:solidFill>
                <a:latin typeface="Courier"/>
                <a:cs typeface="Courier"/>
              </a:rPr>
              <a:t>]</a:t>
            </a:r>
          </a:p>
          <a:p>
            <a:pPr lvl="2">
              <a:buNone/>
            </a:pPr>
            <a:r>
              <a:rPr lang="en-US" sz="1800" b="1" dirty="0" smtClean="0">
                <a:solidFill>
                  <a:srgbClr val="3366FF"/>
                </a:solidFill>
                <a:latin typeface="Courier"/>
                <a:cs typeface="Courier"/>
              </a:rPr>
              <a:t>									</a:t>
            </a:r>
            <a:r>
              <a:rPr lang="en-US" sz="1800" dirty="0" smtClean="0">
                <a:solidFill>
                  <a:srgbClr val="000000"/>
                </a:solidFill>
                <a:cs typeface="Courier"/>
              </a:rPr>
              <a:t>buffer for data from server</a:t>
            </a:r>
          </a:p>
          <a:p>
            <a:pPr lvl="2">
              <a:buNone/>
            </a:pPr>
            <a:r>
              <a:rPr lang="en-US" sz="1800" b="1" dirty="0" smtClean="0">
                <a:solidFill>
                  <a:srgbClr val="3366FF"/>
                </a:solidFill>
                <a:latin typeface="Courier"/>
                <a:cs typeface="Courier"/>
              </a:rPr>
              <a:t>,[</a:t>
            </a:r>
            <a:r>
              <a:rPr lang="en-US" sz="1800" b="1" i="1" dirty="0" smtClean="0">
                <a:solidFill>
                  <a:srgbClr val="3366FF"/>
                </a:solidFill>
                <a:latin typeface="Courier"/>
                <a:cs typeface="Courier"/>
              </a:rPr>
              <a:t>flags</a:t>
            </a:r>
            <a:r>
              <a:rPr lang="en-US" sz="1800" b="1" dirty="0" smtClean="0">
                <a:solidFill>
                  <a:srgbClr val="3366FF"/>
                </a:solidFill>
                <a:latin typeface="Courier"/>
                <a:cs typeface="Courier"/>
              </a:rPr>
              <a:t>]						</a:t>
            </a:r>
            <a:r>
              <a:rPr lang="en-US" sz="1800" dirty="0" smtClean="0">
                <a:solidFill>
                  <a:srgbClr val="000000"/>
                </a:solidFill>
                <a:cs typeface="Courier"/>
              </a:rPr>
              <a:t>allow SS$_SYNCH status</a:t>
            </a:r>
          </a:p>
          <a:p>
            <a:pPr lvl="1">
              <a:buNone/>
            </a:pPr>
            <a:r>
              <a:rPr lang="en-US" b="1" dirty="0" smtClean="0">
                <a:solidFill>
                  <a:srgbClr val="3366FF"/>
                </a:solidFill>
                <a:latin typeface="Courier"/>
                <a:cs typeface="Courier"/>
              </a:rPr>
              <a:t>)</a:t>
            </a:r>
            <a:endParaRPr lang="en-US" b="1" dirty="0">
              <a:solidFill>
                <a:srgbClr val="3366FF"/>
              </a:solidFill>
              <a:latin typeface="Courier"/>
              <a:cs typeface="Couri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$ICC_CONNECT - IO Status Block</a:t>
            </a:r>
            <a:endParaRPr lang="en-US" dirty="0"/>
          </a:p>
        </p:txBody>
      </p:sp>
      <p:sp>
        <p:nvSpPr>
          <p:cNvPr id="3" name="Content Placeholder 2"/>
          <p:cNvSpPr>
            <a:spLocks noGrp="1"/>
          </p:cNvSpPr>
          <p:nvPr>
            <p:ph idx="1"/>
          </p:nvPr>
        </p:nvSpPr>
        <p:spPr/>
        <p:txBody>
          <a:bodyPr/>
          <a:lstStyle/>
          <a:p>
            <a:r>
              <a:rPr lang="en-US" dirty="0" smtClean="0"/>
              <a:t>The IOSB is how the client determines if the connection worked, was accepted, or was rejected.</a:t>
            </a:r>
          </a:p>
          <a:p>
            <a:endParaRPr lang="en-US" dirty="0" smtClean="0"/>
          </a:p>
          <a:p>
            <a:endParaRPr lang="en-US" dirty="0" smtClean="0"/>
          </a:p>
          <a:p>
            <a:r>
              <a:rPr lang="en-US" dirty="0" smtClean="0"/>
              <a:t>The first word (16 bits) supplies the completion status from $ICC_CONNECT</a:t>
            </a:r>
          </a:p>
          <a:p>
            <a:r>
              <a:rPr lang="en-US" dirty="0" smtClean="0"/>
              <a:t>The second </a:t>
            </a:r>
            <a:r>
              <a:rPr lang="en-US" dirty="0" err="1" smtClean="0"/>
              <a:t>longword</a:t>
            </a:r>
            <a:r>
              <a:rPr lang="en-US" dirty="0" smtClean="0"/>
              <a:t> will only have meaning if the completion status was SS$_REJECT</a:t>
            </a:r>
          </a:p>
          <a:p>
            <a:endParaRPr lang="en-US" dirty="0"/>
          </a:p>
        </p:txBody>
      </p:sp>
      <p:graphicFrame>
        <p:nvGraphicFramePr>
          <p:cNvPr id="4" name="Table 3"/>
          <p:cNvGraphicFramePr>
            <a:graphicFrameLocks noGrp="1"/>
          </p:cNvGraphicFramePr>
          <p:nvPr/>
        </p:nvGraphicFramePr>
        <p:xfrm>
          <a:off x="1524000" y="3114040"/>
          <a:ext cx="6096000" cy="741680"/>
        </p:xfrm>
        <a:graphic>
          <a:graphicData uri="http://schemas.openxmlformats.org/drawingml/2006/table">
            <a:tbl>
              <a:tblPr>
                <a:tableStyleId>{5C22544A-7EE6-4342-B048-85BDC9FD1C3A}</a:tableStyleId>
              </a:tblPr>
              <a:tblGrid>
                <a:gridCol w="3048000"/>
                <a:gridCol w="3048000"/>
              </a:tblGrid>
              <a:tr h="370840">
                <a:tc>
                  <a:txBody>
                    <a:bodyPr/>
                    <a:lstStyle/>
                    <a:p>
                      <a:pPr algn="ctr"/>
                      <a:r>
                        <a:rPr lang="en-US" dirty="0" smtClean="0"/>
                        <a:t>undefined</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aseline="0" dirty="0" smtClean="0"/>
                        <a:t>completion status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gridSpan="2">
                  <a:txBody>
                    <a:bodyPr/>
                    <a:lstStyle/>
                    <a:p>
                      <a:pPr algn="ctr"/>
                      <a:r>
                        <a:rPr lang="en-US" dirty="0" smtClean="0"/>
                        <a:t>undefined, or $ICC_REJECT reason</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Content Placeholder 5"/>
          <p:cNvSpPr>
            <a:spLocks noGrp="1"/>
          </p:cNvSpPr>
          <p:nvPr>
            <p:ph idx="1"/>
          </p:nvPr>
        </p:nvSpPr>
        <p:spPr/>
        <p:txBody>
          <a:bodyPr/>
          <a:lstStyle/>
          <a:p>
            <a:r>
              <a:rPr lang="en-US" dirty="0" smtClean="0"/>
              <a:t>Who and Why</a:t>
            </a:r>
          </a:p>
          <a:p>
            <a:r>
              <a:rPr lang="en-US" dirty="0" smtClean="0"/>
              <a:t>Comparison of inter-process communications</a:t>
            </a:r>
          </a:p>
          <a:p>
            <a:r>
              <a:rPr lang="en-US" dirty="0" smtClean="0"/>
              <a:t>Introduction to $ICC</a:t>
            </a:r>
          </a:p>
          <a:p>
            <a:r>
              <a:rPr lang="en-US" dirty="0" smtClean="0"/>
              <a:t>$ICC server operations</a:t>
            </a:r>
          </a:p>
          <a:p>
            <a:r>
              <a:rPr lang="en-US" dirty="0" smtClean="0"/>
              <a:t>$ICC client operations</a:t>
            </a:r>
          </a:p>
          <a:p>
            <a:r>
              <a:rPr lang="en-US" dirty="0" smtClean="0"/>
              <a:t>Service redundancy</a:t>
            </a:r>
          </a:p>
          <a:p>
            <a:r>
              <a:rPr lang="en-US" dirty="0" smtClean="0"/>
              <a:t>Security</a:t>
            </a:r>
          </a:p>
          <a:p>
            <a:r>
              <a:rPr lang="en-US" dirty="0" smtClean="0"/>
              <a:t>Q &amp; 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$ICC_CONNECT error codes</a:t>
            </a:r>
            <a:endParaRPr lang="en-US" dirty="0"/>
          </a:p>
        </p:txBody>
      </p:sp>
      <p:sp>
        <p:nvSpPr>
          <p:cNvPr id="3" name="Content Placeholder 2"/>
          <p:cNvSpPr>
            <a:spLocks noGrp="1"/>
          </p:cNvSpPr>
          <p:nvPr>
            <p:ph idx="1"/>
          </p:nvPr>
        </p:nvSpPr>
        <p:spPr/>
        <p:txBody>
          <a:bodyPr>
            <a:normAutofit/>
          </a:bodyPr>
          <a:lstStyle/>
          <a:p>
            <a:pPr>
              <a:buNone/>
            </a:pPr>
            <a:r>
              <a:rPr lang="en-US" dirty="0" smtClean="0"/>
              <a:t>Here are some completion codes and what they mean</a:t>
            </a:r>
          </a:p>
          <a:p>
            <a:pPr>
              <a:buNone/>
            </a:pPr>
            <a:endParaRPr lang="en-US" dirty="0" smtClean="0"/>
          </a:p>
          <a:p>
            <a:pPr>
              <a:buNone/>
            </a:pPr>
            <a:endParaRPr lang="en-US" dirty="0" smtClean="0"/>
          </a:p>
          <a:p>
            <a:endParaRPr lang="en-US" dirty="0" smtClean="0"/>
          </a:p>
          <a:p>
            <a:endParaRPr lang="en-US" dirty="0" smtClean="0"/>
          </a:p>
          <a:p>
            <a:pPr>
              <a:buNone/>
            </a:pPr>
            <a:endParaRPr lang="en-US" dirty="0" smtClean="0"/>
          </a:p>
          <a:p>
            <a:endParaRPr lang="en-US" dirty="0" smtClean="0"/>
          </a:p>
          <a:p>
            <a:endParaRPr lang="en-US" dirty="0" smtClean="0"/>
          </a:p>
          <a:p>
            <a:endParaRPr lang="en-US" dirty="0" smtClean="0"/>
          </a:p>
          <a:p>
            <a:pPr>
              <a:buNone/>
            </a:pPr>
            <a:endParaRPr lang="en-US" dirty="0" smtClean="0"/>
          </a:p>
          <a:p>
            <a:endParaRPr lang="en-US" dirty="0" smtClean="0"/>
          </a:p>
          <a:p>
            <a:endParaRPr lang="en-US" dirty="0" smtClean="0"/>
          </a:p>
          <a:p>
            <a:endParaRPr lang="en-US" dirty="0" smtClean="0"/>
          </a:p>
        </p:txBody>
      </p:sp>
      <p:graphicFrame>
        <p:nvGraphicFramePr>
          <p:cNvPr id="4" name="Table 3"/>
          <p:cNvGraphicFramePr>
            <a:graphicFrameLocks noGrp="1"/>
          </p:cNvGraphicFramePr>
          <p:nvPr/>
        </p:nvGraphicFramePr>
        <p:xfrm>
          <a:off x="609600" y="2895600"/>
          <a:ext cx="7620000" cy="3235960"/>
        </p:xfrm>
        <a:graphic>
          <a:graphicData uri="http://schemas.openxmlformats.org/drawingml/2006/table">
            <a:tbl>
              <a:tblPr bandRow="1">
                <a:tableStyleId>{3C2FFA5D-87B4-456A-9821-1D502468CF0F}</a:tableStyleId>
              </a:tblPr>
              <a:tblGrid>
                <a:gridCol w="2514600"/>
                <a:gridCol w="5105400"/>
              </a:tblGrid>
              <a:tr h="370840">
                <a:tc>
                  <a:txBody>
                    <a:bodyPr/>
                    <a:lstStyle/>
                    <a:p>
                      <a:r>
                        <a:rPr lang="en-US" dirty="0" smtClean="0"/>
                        <a:t>IVCHAN</a:t>
                      </a:r>
                      <a:endParaRPr lang="en-US" dirty="0"/>
                    </a:p>
                  </a:txBody>
                  <a:tcPr/>
                </a:tc>
                <a:tc>
                  <a:txBody>
                    <a:bodyPr/>
                    <a:lstStyle/>
                    <a:p>
                      <a:r>
                        <a:rPr lang="en-US" dirty="0" smtClean="0"/>
                        <a:t>Invalid association</a:t>
                      </a:r>
                      <a:r>
                        <a:rPr lang="en-US" baseline="0" dirty="0" smtClean="0"/>
                        <a:t> handle</a:t>
                      </a:r>
                      <a:endParaRPr lang="en-US"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LINKABORT, LINKDISCON, PATHLOST</a:t>
                      </a:r>
                    </a:p>
                  </a:txBody>
                  <a:tcPr/>
                </a:tc>
                <a:tc>
                  <a:txBody>
                    <a:bodyPr/>
                    <a:lstStyle/>
                    <a:p>
                      <a:r>
                        <a:rPr lang="en-US" dirty="0" smtClean="0"/>
                        <a:t>Error communicating</a:t>
                      </a:r>
                      <a:r>
                        <a:rPr lang="en-US" baseline="0" dirty="0" smtClean="0"/>
                        <a:t> with remote node</a:t>
                      </a:r>
                      <a:endParaRPr lang="en-US" dirty="0"/>
                    </a:p>
                  </a:txBody>
                  <a:tcPr/>
                </a:tc>
              </a:tr>
              <a:tr h="370840">
                <a:tc>
                  <a:txBody>
                    <a:bodyPr/>
                    <a:lstStyle/>
                    <a:p>
                      <a:r>
                        <a:rPr lang="en-US" dirty="0" smtClean="0"/>
                        <a:t>NOPRIV</a:t>
                      </a:r>
                      <a:endParaRPr lang="en-US" dirty="0"/>
                    </a:p>
                  </a:txBody>
                  <a:tcPr/>
                </a:tc>
                <a:tc>
                  <a:txBody>
                    <a:bodyPr/>
                    <a:lstStyle/>
                    <a:p>
                      <a:r>
                        <a:rPr lang="en-US" dirty="0" smtClean="0"/>
                        <a:t>Check</a:t>
                      </a:r>
                      <a:r>
                        <a:rPr lang="en-US" baseline="0" dirty="0" smtClean="0"/>
                        <a:t> ICC security object or client privilege</a:t>
                      </a:r>
                      <a:endParaRPr lang="en-US" dirty="0"/>
                    </a:p>
                  </a:txBody>
                  <a:tcPr/>
                </a:tc>
              </a:tr>
              <a:tr h="370840">
                <a:tc>
                  <a:txBody>
                    <a:bodyPr/>
                    <a:lstStyle/>
                    <a:p>
                      <a:r>
                        <a:rPr lang="en-US" dirty="0" smtClean="0"/>
                        <a:t>NOSUCHOBJ</a:t>
                      </a:r>
                      <a:endParaRPr lang="en-US" dirty="0"/>
                    </a:p>
                  </a:txBody>
                  <a:tcPr/>
                </a:tc>
                <a:tc>
                  <a:txBody>
                    <a:bodyPr/>
                    <a:lstStyle/>
                    <a:p>
                      <a:r>
                        <a:rPr lang="en-US" dirty="0" smtClean="0"/>
                        <a:t>Association name does not exist</a:t>
                      </a:r>
                      <a:endParaRPr lang="en-US" dirty="0"/>
                    </a:p>
                  </a:txBody>
                  <a:tcPr/>
                </a:tc>
              </a:tr>
              <a:tr h="370840">
                <a:tc>
                  <a:txBody>
                    <a:bodyPr/>
                    <a:lstStyle/>
                    <a:p>
                      <a:r>
                        <a:rPr lang="en-US" dirty="0" smtClean="0"/>
                        <a:t>NOSUCHNODE</a:t>
                      </a:r>
                      <a:endParaRPr lang="en-US" dirty="0"/>
                    </a:p>
                  </a:txBody>
                  <a:tcPr/>
                </a:tc>
                <a:tc>
                  <a:txBody>
                    <a:bodyPr/>
                    <a:lstStyle/>
                    <a:p>
                      <a:r>
                        <a:rPr lang="en-US" dirty="0" smtClean="0"/>
                        <a:t>Specified node name does not exist</a:t>
                      </a:r>
                      <a:endParaRPr lang="en-US" dirty="0"/>
                    </a:p>
                  </a:txBody>
                  <a:tcPr/>
                </a:tc>
              </a:tr>
              <a:tr h="370840">
                <a:tc>
                  <a:txBody>
                    <a:bodyPr/>
                    <a:lstStyle/>
                    <a:p>
                      <a:r>
                        <a:rPr lang="en-US" dirty="0" smtClean="0"/>
                        <a:t>REJECT</a:t>
                      </a:r>
                      <a:endParaRPr lang="en-US" dirty="0"/>
                    </a:p>
                  </a:txBody>
                  <a:tcPr/>
                </a:tc>
                <a:tc>
                  <a:txBody>
                    <a:bodyPr/>
                    <a:lstStyle/>
                    <a:p>
                      <a:r>
                        <a:rPr lang="en-US" dirty="0" smtClean="0"/>
                        <a:t>Server explicitly</a:t>
                      </a:r>
                      <a:r>
                        <a:rPr lang="en-US" baseline="0" dirty="0" smtClean="0"/>
                        <a:t> rejected the connection</a:t>
                      </a:r>
                      <a:endParaRPr lang="en-US" dirty="0"/>
                    </a:p>
                  </a:txBody>
                  <a:tcPr/>
                </a:tc>
              </a:tr>
              <a:tr h="370840">
                <a:tc>
                  <a:txBody>
                    <a:bodyPr/>
                    <a:lstStyle/>
                    <a:p>
                      <a:r>
                        <a:rPr lang="en-US" dirty="0" smtClean="0"/>
                        <a:t>UNREACHABLE</a:t>
                      </a:r>
                      <a:endParaRPr lang="en-US" dirty="0"/>
                    </a:p>
                  </a:txBody>
                  <a:tcPr/>
                </a:tc>
                <a:tc>
                  <a:txBody>
                    <a:bodyPr/>
                    <a:lstStyle/>
                    <a:p>
                      <a:r>
                        <a:rPr lang="en-US" dirty="0" smtClean="0"/>
                        <a:t>Remote node not currently reachable</a:t>
                      </a:r>
                      <a:endParaRPr lang="en-US" dirty="0"/>
                    </a:p>
                  </a:txBody>
                  <a:tcPr/>
                </a:tc>
              </a:tr>
              <a:tr h="370840">
                <a:tc>
                  <a:txBody>
                    <a:bodyPr/>
                    <a:lstStyle/>
                    <a:p>
                      <a:r>
                        <a:rPr lang="en-US" dirty="0" smtClean="0"/>
                        <a:t>WRONGSTATE</a:t>
                      </a:r>
                      <a:endParaRPr lang="en-US" dirty="0"/>
                    </a:p>
                  </a:txBody>
                  <a:tcPr/>
                </a:tc>
                <a:tc>
                  <a:txBody>
                    <a:bodyPr/>
                    <a:lstStyle/>
                    <a:p>
                      <a:r>
                        <a:rPr lang="en-US" dirty="0" smtClean="0"/>
                        <a:t>Connection handle already in use</a:t>
                      </a:r>
                      <a:endParaRPr lang="en-US" dirty="0"/>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Transfer</a:t>
            </a:r>
            <a:endParaRPr lang="en-US" dirty="0"/>
          </a:p>
        </p:txBody>
      </p:sp>
      <p:sp>
        <p:nvSpPr>
          <p:cNvPr id="3" name="Content Placeholder 2"/>
          <p:cNvSpPr>
            <a:spLocks noGrp="1"/>
          </p:cNvSpPr>
          <p:nvPr>
            <p:ph idx="1"/>
          </p:nvPr>
        </p:nvSpPr>
        <p:spPr/>
        <p:txBody>
          <a:bodyPr/>
          <a:lstStyle/>
          <a:p>
            <a:r>
              <a:rPr lang="en-US" dirty="0" smtClean="0"/>
              <a:t>If the server accepts the connection and needs to exchange data with the client, both server and client can use a variety of routines for transferring up to 1MB of data in a single call.</a:t>
            </a:r>
          </a:p>
          <a:p>
            <a:endParaRPr lang="en-US" dirty="0"/>
          </a:p>
        </p:txBody>
      </p:sp>
      <p:graphicFrame>
        <p:nvGraphicFramePr>
          <p:cNvPr id="4" name="Table 3"/>
          <p:cNvGraphicFramePr>
            <a:graphicFrameLocks noGrp="1"/>
          </p:cNvGraphicFramePr>
          <p:nvPr/>
        </p:nvGraphicFramePr>
        <p:xfrm>
          <a:off x="990600" y="3962400"/>
          <a:ext cx="6553200" cy="1828800"/>
        </p:xfrm>
        <a:graphic>
          <a:graphicData uri="http://schemas.openxmlformats.org/drawingml/2006/table">
            <a:tbl>
              <a:tblPr bandRow="1">
                <a:tableStyleId>{3C2FFA5D-87B4-456A-9821-1D502468CF0F}</a:tableStyleId>
              </a:tblPr>
              <a:tblGrid>
                <a:gridCol w="2438400"/>
                <a:gridCol w="4114800"/>
              </a:tblGrid>
              <a:tr h="370840">
                <a:tc>
                  <a:txBody>
                    <a:bodyPr/>
                    <a:lstStyle/>
                    <a:p>
                      <a:r>
                        <a:rPr lang="en-US" sz="2400" dirty="0" smtClean="0"/>
                        <a:t>$ICC_TRANSMIT</a:t>
                      </a:r>
                      <a:endParaRPr lang="en-US" sz="2400" dirty="0"/>
                    </a:p>
                  </a:txBody>
                  <a:tcPr/>
                </a:tc>
                <a:tc>
                  <a:txBody>
                    <a:bodyPr/>
                    <a:lstStyle/>
                    <a:p>
                      <a:r>
                        <a:rPr lang="en-US" sz="2400" dirty="0" smtClean="0"/>
                        <a:t>Send data to remote partner</a:t>
                      </a:r>
                      <a:endParaRPr lang="en-US" sz="2400" dirty="0"/>
                    </a:p>
                  </a:txBody>
                  <a:tcPr/>
                </a:tc>
              </a:tr>
              <a:tr h="370840">
                <a:tc>
                  <a:txBody>
                    <a:bodyPr/>
                    <a:lstStyle/>
                    <a:p>
                      <a:r>
                        <a:rPr lang="en-US" sz="2400" dirty="0" smtClean="0"/>
                        <a:t>$ICC_TRANSCEIVE</a:t>
                      </a:r>
                      <a:endParaRPr lang="en-US" sz="2400" dirty="0"/>
                    </a:p>
                  </a:txBody>
                  <a:tcPr/>
                </a:tc>
                <a:tc>
                  <a:txBody>
                    <a:bodyPr/>
                    <a:lstStyle/>
                    <a:p>
                      <a:r>
                        <a:rPr lang="en-US" sz="2400" dirty="0" smtClean="0"/>
                        <a:t>Send data, wait for response</a:t>
                      </a:r>
                      <a:endParaRPr lang="en-US" sz="2400" dirty="0"/>
                    </a:p>
                  </a:txBody>
                  <a:tcPr/>
                </a:tc>
              </a:tr>
              <a:tr h="370840">
                <a:tc>
                  <a:txBody>
                    <a:bodyPr/>
                    <a:lstStyle/>
                    <a:p>
                      <a:r>
                        <a:rPr lang="en-US" sz="2400" dirty="0" smtClean="0"/>
                        <a:t>$ICC_RECEIVE</a:t>
                      </a:r>
                      <a:endParaRPr lang="en-US" sz="2400" dirty="0"/>
                    </a:p>
                  </a:txBody>
                  <a:tcPr/>
                </a:tc>
                <a:tc>
                  <a:txBody>
                    <a:bodyPr/>
                    <a:lstStyle/>
                    <a:p>
                      <a:r>
                        <a:rPr lang="en-US" sz="2400" dirty="0" smtClean="0"/>
                        <a:t>Read data from remote</a:t>
                      </a:r>
                      <a:endParaRPr lang="en-US" sz="2400" dirty="0"/>
                    </a:p>
                  </a:txBody>
                  <a:tcPr/>
                </a:tc>
              </a:tr>
              <a:tr h="370840">
                <a:tc>
                  <a:txBody>
                    <a:bodyPr/>
                    <a:lstStyle/>
                    <a:p>
                      <a:r>
                        <a:rPr lang="en-US" sz="2400" dirty="0" smtClean="0"/>
                        <a:t>$ICC_REPLY</a:t>
                      </a:r>
                      <a:endParaRPr lang="en-US" sz="2400" dirty="0"/>
                    </a:p>
                  </a:txBody>
                  <a:tcPr/>
                </a:tc>
                <a:tc>
                  <a:txBody>
                    <a:bodyPr/>
                    <a:lstStyle/>
                    <a:p>
                      <a:r>
                        <a:rPr lang="en-US" sz="2400" dirty="0" smtClean="0"/>
                        <a:t>Send response to TRANSCEIVE</a:t>
                      </a:r>
                      <a:endParaRPr lang="en-US" sz="2400" dirty="0"/>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Ending the $ICC Session</a:t>
            </a:r>
            <a:endParaRPr lang="en-US" dirty="0"/>
          </a:p>
        </p:txBody>
      </p:sp>
      <p:sp>
        <p:nvSpPr>
          <p:cNvPr id="3" name="Content Placeholder 2"/>
          <p:cNvSpPr>
            <a:spLocks noGrp="1"/>
          </p:cNvSpPr>
          <p:nvPr>
            <p:ph idx="1"/>
          </p:nvPr>
        </p:nvSpPr>
        <p:spPr/>
        <p:txBody>
          <a:bodyPr>
            <a:normAutofit/>
          </a:bodyPr>
          <a:lstStyle/>
          <a:p>
            <a:r>
              <a:rPr lang="en-US" dirty="0" smtClean="0"/>
              <a:t>Either client or server may call $ICC_DISCONNECT to terminate the session</a:t>
            </a:r>
          </a:p>
          <a:p>
            <a:r>
              <a:rPr lang="en-US" dirty="0" smtClean="0"/>
              <a:t>Recommendation is that this be called by the process which is the last to receive data (as determined by the application’s protocol requirements), e.g. immediately following a call to $ICC_TRANSCEIVE or $ICC_RECEIVE.</a:t>
            </a:r>
          </a:p>
          <a:p>
            <a:r>
              <a:rPr lang="en-US" dirty="0" smtClean="0"/>
              <a:t>Server can omit $ICC_CLOSE_ASSOCATION in most cases.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Redundancy</a:t>
            </a:r>
            <a:endParaRPr lang="en-US" dirty="0"/>
          </a:p>
        </p:txBody>
      </p:sp>
      <p:sp>
        <p:nvSpPr>
          <p:cNvPr id="3" name="Content Placeholder 2"/>
          <p:cNvSpPr>
            <a:spLocks noGrp="1"/>
          </p:cNvSpPr>
          <p:nvPr>
            <p:ph idx="1"/>
          </p:nvPr>
        </p:nvSpPr>
        <p:spPr/>
        <p:txBody>
          <a:bodyPr/>
          <a:lstStyle/>
          <a:p>
            <a:pPr marL="0" indent="0">
              <a:buNone/>
            </a:pPr>
            <a:r>
              <a:rPr lang="en-US" dirty="0" smtClean="0"/>
              <a:t>How can an application provide multiple servers for the same service?</a:t>
            </a:r>
          </a:p>
          <a:p>
            <a:r>
              <a:rPr lang="en-US" dirty="0" smtClean="0"/>
              <a:t>If the application (client) doesn’t care about node names, life is simple:  Servers can use any scheme they like for association names, so long as the logical name is the same.</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Redundancy (2)</a:t>
            </a:r>
            <a:endParaRPr lang="en-US" dirty="0"/>
          </a:p>
        </p:txBody>
      </p:sp>
      <p:sp>
        <p:nvSpPr>
          <p:cNvPr id="3" name="Content Placeholder 2"/>
          <p:cNvSpPr>
            <a:spLocks noGrp="1"/>
          </p:cNvSpPr>
          <p:nvPr>
            <p:ph idx="1"/>
          </p:nvPr>
        </p:nvSpPr>
        <p:spPr/>
        <p:txBody>
          <a:bodyPr>
            <a:normAutofit lnSpcReduction="10000"/>
          </a:bodyPr>
          <a:lstStyle/>
          <a:p>
            <a:r>
              <a:rPr lang="en-US" dirty="0" smtClean="0"/>
              <a:t>Simple case: one server process per node or per cluster</a:t>
            </a:r>
          </a:p>
          <a:p>
            <a:r>
              <a:rPr lang="en-US" dirty="0" smtClean="0"/>
              <a:t>The server can use the same name for the association name and the logical name</a:t>
            </a:r>
          </a:p>
          <a:p>
            <a:r>
              <a:rPr lang="en-US" dirty="0" smtClean="0"/>
              <a:t>The client can specify a remote node or not, and doesn’t need to care about the difference between association name and logical name</a:t>
            </a:r>
          </a:p>
          <a:p>
            <a:pPr lvl="1"/>
            <a:r>
              <a:rPr lang="en-US" dirty="0" smtClean="0"/>
              <a:t>easy to program, BUT…</a:t>
            </a:r>
          </a:p>
          <a:p>
            <a:pPr lvl="1"/>
            <a:r>
              <a:rPr lang="en-US" dirty="0" smtClean="0"/>
              <a:t>can a single server process handle the required throughput?</a:t>
            </a:r>
          </a:p>
          <a:p>
            <a:pPr lvl="1"/>
            <a:r>
              <a:rPr lang="en-US" dirty="0" smtClean="0"/>
              <a:t>how do we handle server process failure?</a:t>
            </a: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Redundancy (3)</a:t>
            </a:r>
            <a:endParaRPr lang="en-US" dirty="0"/>
          </a:p>
        </p:txBody>
      </p:sp>
      <p:sp>
        <p:nvSpPr>
          <p:cNvPr id="3" name="Content Placeholder 2"/>
          <p:cNvSpPr>
            <a:spLocks noGrp="1"/>
          </p:cNvSpPr>
          <p:nvPr>
            <p:ph idx="1"/>
          </p:nvPr>
        </p:nvSpPr>
        <p:spPr/>
        <p:txBody>
          <a:bodyPr>
            <a:normAutofit lnSpcReduction="10000"/>
          </a:bodyPr>
          <a:lstStyle/>
          <a:p>
            <a:r>
              <a:rPr lang="en-US" dirty="0" smtClean="0"/>
              <a:t>If we need more throughput or wish to guarantee that there will always be an active server process we may need to have multiple servers running on the one node.</a:t>
            </a:r>
          </a:p>
          <a:p>
            <a:pPr lvl="1">
              <a:buFont typeface="Wingdings" charset="2"/>
              <a:buChar char="Ø"/>
            </a:pPr>
            <a:r>
              <a:rPr lang="en-US" dirty="0" smtClean="0"/>
              <a:t>Each server process must declare a unique association name (but they can share the same logical name)</a:t>
            </a:r>
          </a:p>
          <a:p>
            <a:pPr lvl="1">
              <a:buFont typeface="Wingdings" charset="2"/>
              <a:buChar char="Ø"/>
            </a:pPr>
            <a:r>
              <a:rPr lang="en-US" dirty="0" smtClean="0"/>
              <a:t>If the client connects to a specific node, it must know the association names which are current on that node</a:t>
            </a:r>
          </a:p>
          <a:p>
            <a:r>
              <a:rPr lang="en-US" dirty="0" smtClean="0"/>
              <a:t>Throughput might be solved using threads, but this doesn’t provide a guarantee of service availability.</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Security</a:t>
            </a:r>
            <a:endParaRPr lang="en-US" dirty="0"/>
          </a:p>
        </p:txBody>
      </p:sp>
      <p:sp>
        <p:nvSpPr>
          <p:cNvPr id="3" name="Content Placeholder 2"/>
          <p:cNvSpPr>
            <a:spLocks noGrp="1"/>
          </p:cNvSpPr>
          <p:nvPr>
            <p:ph idx="1"/>
          </p:nvPr>
        </p:nvSpPr>
        <p:spPr/>
        <p:txBody>
          <a:bodyPr/>
          <a:lstStyle/>
          <a:p>
            <a:r>
              <a:rPr lang="en-US" dirty="0" smtClean="0"/>
              <a:t>By default, a server is “global”: any client may request a connection</a:t>
            </a:r>
          </a:p>
          <a:p>
            <a:r>
              <a:rPr lang="en-US" dirty="0" smtClean="0"/>
              <a:t>The server may opt to prevent connections from processes having a different UIC group or UIC member</a:t>
            </a:r>
          </a:p>
          <a:p>
            <a:r>
              <a:rPr lang="en-US" dirty="0" smtClean="0"/>
              <a:t>Only NETMBX is required to declare an association</a:t>
            </a:r>
          </a:p>
          <a:p>
            <a:r>
              <a:rPr lang="en-US" dirty="0" smtClean="0"/>
              <a:t>A mechanism is provided to tighten things up</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ICC$SYSTARTUP.COM</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This procedure can be created and maintained by the system manager to implement better security for the site’s $ICC services.</a:t>
            </a:r>
          </a:p>
          <a:p>
            <a:pPr>
              <a:buNone/>
            </a:pPr>
            <a:endParaRPr lang="en-US" dirty="0" smtClean="0"/>
          </a:p>
          <a:p>
            <a:r>
              <a:rPr lang="en-US" dirty="0" smtClean="0"/>
              <a:t>To control $ICC association names:</a:t>
            </a:r>
          </a:p>
          <a:p>
            <a:pPr lvl="1">
              <a:buNone/>
            </a:pPr>
            <a:r>
              <a:rPr lang="en-US" sz="2000" b="1" dirty="0" smtClean="0">
                <a:solidFill>
                  <a:srgbClr val="3366FF"/>
                </a:solidFill>
                <a:latin typeface="Courier"/>
                <a:cs typeface="Courier"/>
              </a:rPr>
              <a:t>$ @SYS$MANAGER:ICC$CREATE_SECURITY_OBJECT –</a:t>
            </a:r>
          </a:p>
          <a:p>
            <a:pPr lvl="2">
              <a:buNone/>
            </a:pPr>
            <a:r>
              <a:rPr lang="en-US" b="1" dirty="0" smtClean="0">
                <a:solidFill>
                  <a:srgbClr val="3366FF"/>
                </a:solidFill>
                <a:latin typeface="Courier"/>
                <a:cs typeface="Courier"/>
              </a:rPr>
              <a:t> “</a:t>
            </a:r>
            <a:r>
              <a:rPr lang="en-US" b="1" i="1" dirty="0" err="1" smtClean="0">
                <a:solidFill>
                  <a:srgbClr val="3366FF"/>
                </a:solidFill>
                <a:latin typeface="Courier"/>
                <a:cs typeface="Courier"/>
              </a:rPr>
              <a:t>node</a:t>
            </a:r>
            <a:r>
              <a:rPr lang="en-US" b="1" dirty="0" err="1" smtClean="0">
                <a:solidFill>
                  <a:srgbClr val="3366FF"/>
                </a:solidFill>
                <a:latin typeface="Courier"/>
                <a:cs typeface="Courier"/>
              </a:rPr>
              <a:t>::</a:t>
            </a:r>
            <a:r>
              <a:rPr lang="en-US" b="1" i="1" dirty="0" err="1" smtClean="0">
                <a:solidFill>
                  <a:srgbClr val="3366FF"/>
                </a:solidFill>
                <a:latin typeface="Courier"/>
                <a:cs typeface="Courier"/>
              </a:rPr>
              <a:t>assoc_name</a:t>
            </a:r>
            <a:r>
              <a:rPr lang="en-US" b="1" dirty="0" smtClean="0">
                <a:solidFill>
                  <a:srgbClr val="3366FF"/>
                </a:solidFill>
                <a:latin typeface="Courier"/>
                <a:cs typeface="Courier"/>
              </a:rPr>
              <a:t>” –</a:t>
            </a:r>
          </a:p>
          <a:p>
            <a:pPr lvl="2">
              <a:buNone/>
            </a:pPr>
            <a:r>
              <a:rPr lang="en-US" b="1" dirty="0" smtClean="0">
                <a:solidFill>
                  <a:srgbClr val="3366FF"/>
                </a:solidFill>
                <a:latin typeface="Courier"/>
                <a:cs typeface="Courier"/>
              </a:rPr>
              <a:t> “</a:t>
            </a:r>
            <a:r>
              <a:rPr lang="en-US" b="1" i="1" dirty="0" smtClean="0">
                <a:solidFill>
                  <a:srgbClr val="3366FF"/>
                </a:solidFill>
                <a:latin typeface="Courier"/>
                <a:cs typeface="Courier"/>
              </a:rPr>
              <a:t>protection</a:t>
            </a:r>
            <a:r>
              <a:rPr lang="en-US" b="1" dirty="0" smtClean="0">
                <a:solidFill>
                  <a:srgbClr val="3366FF"/>
                </a:solidFill>
                <a:latin typeface="Courier"/>
                <a:cs typeface="Courier"/>
              </a:rPr>
              <a:t>”</a:t>
            </a:r>
          </a:p>
          <a:p>
            <a:pPr lvl="2">
              <a:buNone/>
            </a:pPr>
            <a:endParaRPr lang="en-US" b="1" dirty="0" smtClean="0">
              <a:solidFill>
                <a:srgbClr val="3366FF"/>
              </a:solidFill>
              <a:latin typeface="Courier"/>
              <a:cs typeface="Courier"/>
            </a:endParaRPr>
          </a:p>
          <a:p>
            <a:r>
              <a:rPr lang="en-US" dirty="0" smtClean="0"/>
              <a:t>To control $ICC logical names:</a:t>
            </a:r>
          </a:p>
          <a:p>
            <a:pPr lvl="1">
              <a:buNone/>
            </a:pPr>
            <a:r>
              <a:rPr lang="en-US" sz="2000" b="1" dirty="0" smtClean="0">
                <a:solidFill>
                  <a:srgbClr val="3366FF"/>
                </a:solidFill>
                <a:latin typeface="Courier"/>
                <a:cs typeface="Courier"/>
              </a:rPr>
              <a:t>$ @SYS$MANAGER:ICC$CREATE_SECURITY_OBJECT –</a:t>
            </a:r>
          </a:p>
          <a:p>
            <a:pPr lvl="2">
              <a:buNone/>
            </a:pPr>
            <a:r>
              <a:rPr lang="en-US" b="1" dirty="0" smtClean="0">
                <a:solidFill>
                  <a:srgbClr val="3366FF"/>
                </a:solidFill>
                <a:latin typeface="Courier"/>
                <a:cs typeface="Courier"/>
              </a:rPr>
              <a:t> “</a:t>
            </a:r>
            <a:r>
              <a:rPr lang="en-US" b="1" i="1" dirty="0" err="1" smtClean="0">
                <a:solidFill>
                  <a:srgbClr val="3366FF"/>
                </a:solidFill>
                <a:latin typeface="Courier"/>
                <a:cs typeface="Courier"/>
              </a:rPr>
              <a:t>ICC$</a:t>
            </a:r>
            <a:r>
              <a:rPr lang="en-US" b="1" dirty="0" err="1" smtClean="0">
                <a:solidFill>
                  <a:srgbClr val="3366FF"/>
                </a:solidFill>
                <a:latin typeface="Courier"/>
                <a:cs typeface="Courier"/>
              </a:rPr>
              <a:t>::</a:t>
            </a:r>
            <a:r>
              <a:rPr lang="en-US" b="1" i="1" dirty="0" err="1" smtClean="0">
                <a:solidFill>
                  <a:srgbClr val="3366FF"/>
                </a:solidFill>
                <a:latin typeface="Courier"/>
                <a:cs typeface="Courier"/>
              </a:rPr>
              <a:t>logical_name</a:t>
            </a:r>
            <a:r>
              <a:rPr lang="en-US" b="1" dirty="0" smtClean="0">
                <a:solidFill>
                  <a:srgbClr val="3366FF"/>
                </a:solidFill>
                <a:latin typeface="Courier"/>
                <a:cs typeface="Courier"/>
              </a:rPr>
              <a:t>” –</a:t>
            </a:r>
          </a:p>
          <a:p>
            <a:pPr lvl="2">
              <a:buNone/>
            </a:pPr>
            <a:r>
              <a:rPr lang="en-US" b="1" dirty="0" smtClean="0">
                <a:solidFill>
                  <a:srgbClr val="3366FF"/>
                </a:solidFill>
                <a:latin typeface="Courier"/>
                <a:cs typeface="Courier"/>
              </a:rPr>
              <a:t> “</a:t>
            </a:r>
            <a:r>
              <a:rPr lang="en-US" b="1" i="1" dirty="0" smtClean="0">
                <a:solidFill>
                  <a:srgbClr val="3366FF"/>
                </a:solidFill>
                <a:latin typeface="Courier"/>
                <a:cs typeface="Courier"/>
              </a:rPr>
              <a:t>protection</a:t>
            </a:r>
            <a:r>
              <a:rPr lang="en-US" b="1" dirty="0" smtClean="0">
                <a:solidFill>
                  <a:srgbClr val="3366FF"/>
                </a:solidFill>
                <a:latin typeface="Courier"/>
                <a:cs typeface="Courier"/>
              </a:rPr>
              <a:t>”</a:t>
            </a:r>
          </a:p>
          <a:p>
            <a:pPr lvl="2">
              <a:buNone/>
            </a:pPr>
            <a:endParaRPr lang="en-US" b="1" dirty="0">
              <a:solidFill>
                <a:srgbClr val="3366FF"/>
              </a:solidFill>
              <a:latin typeface="Courier"/>
              <a:cs typeface="Couri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smtClean="0"/>
              <a:t>OpenVMS System Services Reference Manual</a:t>
            </a:r>
          </a:p>
          <a:p>
            <a:r>
              <a:rPr lang="en-US" dirty="0" smtClean="0"/>
              <a:t>OpenVMS System Manager’s Manual, Volume I</a:t>
            </a:r>
          </a:p>
          <a:p>
            <a:r>
              <a:rPr lang="en-US" dirty="0" smtClean="0"/>
              <a:t>SYS$MANAGER:ICC$SYSTARTUP.TEMPLATE</a:t>
            </a:r>
          </a:p>
          <a:p>
            <a:endParaRPr lang="en-US" dirty="0" smtClean="0"/>
          </a:p>
          <a:p>
            <a:pPr>
              <a:buNone/>
            </a:pPr>
            <a:r>
              <a:rPr lang="en-US" dirty="0" smtClean="0"/>
              <a:t>Sample code at </a:t>
            </a:r>
            <a:r>
              <a:rPr lang="en-US" dirty="0" smtClean="0">
                <a:hlinkClick r:id="rId3"/>
              </a:rPr>
              <a:t>http://ftp.vsm.com.au/icc_demo.zip</a:t>
            </a:r>
            <a:endParaRPr lang="en-US" dirty="0" smtClean="0"/>
          </a:p>
          <a:p>
            <a:pPr>
              <a:buNone/>
            </a:pPr>
            <a:endParaRPr lang="en-US"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sp>
        <p:nvSpPr>
          <p:cNvPr id="3" name="Content Placeholder 2"/>
          <p:cNvSpPr>
            <a:spLocks noGrp="1"/>
          </p:cNvSpPr>
          <p:nvPr>
            <p:ph idx="1"/>
          </p:nvPr>
        </p:nvSpPr>
        <p:spPr/>
        <p:txBody>
          <a:bodyPr/>
          <a:lstStyle/>
          <a:p>
            <a:pPr algn="ctr">
              <a:buNone/>
            </a:pPr>
            <a:r>
              <a:rPr lang="en-US" dirty="0" smtClean="0"/>
              <a:t>Thank you for your interest!</a:t>
            </a:r>
          </a:p>
          <a:p>
            <a:pPr>
              <a:buNone/>
            </a:pPr>
            <a:endParaRPr lang="en-US" dirty="0" smtClean="0"/>
          </a:p>
          <a:p>
            <a:pPr algn="ctr">
              <a:buNone/>
            </a:pPr>
            <a:r>
              <a:rPr lang="en-US" dirty="0" smtClean="0">
                <a:hlinkClick r:id="rId3"/>
              </a:rPr>
              <a:t>http://www.vsm.com.au/</a:t>
            </a:r>
            <a:endParaRPr lang="en-US" dirty="0" smtClean="0"/>
          </a:p>
          <a:p>
            <a:pPr>
              <a:buNone/>
            </a:pPr>
            <a:endParaRPr lang="en-US" dirty="0" smtClean="0"/>
          </a:p>
          <a:p>
            <a:pPr algn="ctr">
              <a:buNone/>
            </a:pPr>
            <a:r>
              <a:rPr lang="en-US" dirty="0" smtClean="0">
                <a:hlinkClick r:id="rId4"/>
              </a:rPr>
              <a:t>jeremy@vsm.com.au</a:t>
            </a:r>
            <a:endParaRPr lang="en-US" dirty="0" smtClean="0"/>
          </a:p>
          <a:p>
            <a:pPr>
              <a:buNone/>
            </a:pPr>
            <a:endParaRPr lang="en-US" dirty="0" smtClean="0"/>
          </a:p>
          <a:p>
            <a:pPr>
              <a:buNone/>
            </a:pP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information about me</a:t>
            </a:r>
            <a:endParaRPr lang="en-US" dirty="0"/>
          </a:p>
        </p:txBody>
      </p:sp>
      <p:sp>
        <p:nvSpPr>
          <p:cNvPr id="3" name="Content Placeholder 2"/>
          <p:cNvSpPr>
            <a:spLocks noGrp="1"/>
          </p:cNvSpPr>
          <p:nvPr>
            <p:ph idx="1"/>
          </p:nvPr>
        </p:nvSpPr>
        <p:spPr/>
        <p:txBody>
          <a:bodyPr/>
          <a:lstStyle/>
          <a:p>
            <a:r>
              <a:rPr lang="en-US" dirty="0" smtClean="0"/>
              <a:t>An OpenVMS user since 1980 (VAX-11/780, V1.6)</a:t>
            </a:r>
          </a:p>
          <a:p>
            <a:r>
              <a:rPr lang="en-US" dirty="0" smtClean="0"/>
              <a:t>Systems programmer &amp; manager since 1985</a:t>
            </a:r>
          </a:p>
          <a:p>
            <a:r>
              <a:rPr lang="en-US" dirty="0" smtClean="0"/>
              <a:t>Self-employed since 1990 doing primarily OpenVMS and Process Software support</a:t>
            </a:r>
          </a:p>
          <a:p>
            <a:r>
              <a:rPr lang="en-US" dirty="0" smtClean="0"/>
              <a:t>Developer of “</a:t>
            </a:r>
            <a:r>
              <a:rPr lang="en-US" dirty="0" err="1" smtClean="0"/>
              <a:t>OperCon</a:t>
            </a:r>
            <a:r>
              <a:rPr lang="en-US" dirty="0" smtClean="0"/>
              <a:t>” and “SOPHAST”</a:t>
            </a:r>
          </a:p>
          <a:p>
            <a:r>
              <a:rPr lang="en-US" dirty="0" smtClean="0"/>
              <a:t>Sponsor of “WASD” development</a:t>
            </a:r>
          </a:p>
          <a:p>
            <a:r>
              <a:rPr lang="en-US" dirty="0" smtClean="0"/>
              <a:t>Runs an ISP on OpenVMS Alpha offering email &amp; web hosting services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&amp; How</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I sought a communication mechanism between multiple clients and (potentially) multiple servers which:</a:t>
            </a:r>
          </a:p>
          <a:p>
            <a:r>
              <a:rPr lang="en-US" dirty="0" smtClean="0"/>
              <a:t>Needs minimal (preferably zero) configuration prior to use</a:t>
            </a:r>
          </a:p>
          <a:p>
            <a:r>
              <a:rPr lang="en-US" dirty="0" smtClean="0"/>
              <a:t>Is cluster-aware and agnostic</a:t>
            </a:r>
          </a:p>
          <a:p>
            <a:r>
              <a:rPr lang="en-US" dirty="0" smtClean="0"/>
              <a:t>Provides guaranteed, timely delivery or notice of non-delivery</a:t>
            </a:r>
          </a:p>
          <a:p>
            <a:r>
              <a:rPr lang="en-US" dirty="0" smtClean="0"/>
              <a:t>Does not require client to know how many servers there are or what nodes they are on (auto-discovery)</a:t>
            </a:r>
          </a:p>
          <a:p>
            <a:r>
              <a:rPr lang="en-US" dirty="0" smtClean="0"/>
              <a:t>Does not require approval of, or coordination with, multiple support groups before customer can install my software</a:t>
            </a:r>
          </a:p>
          <a:p>
            <a:r>
              <a:rPr lang="en-US" dirty="0" smtClean="0"/>
              <a:t>Is available on all OpenVMS platforms</a:t>
            </a:r>
          </a:p>
        </p:txBody>
      </p:sp>
      <p:pic>
        <p:nvPicPr>
          <p:cNvPr id="5" name="Picture 4" descr="sophast_top_black.gif"/>
          <p:cNvPicPr>
            <a:picLocks noChangeAspect="1"/>
          </p:cNvPicPr>
          <p:nvPr/>
        </p:nvPicPr>
        <p:blipFill>
          <a:blip r:embed="rId3"/>
          <a:stretch>
            <a:fillRect/>
          </a:stretch>
        </p:blipFill>
        <p:spPr>
          <a:xfrm>
            <a:off x="6019799" y="1219200"/>
            <a:ext cx="2417447" cy="6858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Inter-Process Communications Techniques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OpenVMS offers a wide variety of techniques for inter-process communication</a:t>
            </a:r>
          </a:p>
          <a:p>
            <a:r>
              <a:rPr lang="en-US" i="1" dirty="0" smtClean="0"/>
              <a:t>Programming Concepts Manual</a:t>
            </a:r>
            <a:r>
              <a:rPr lang="en-US" dirty="0" smtClean="0"/>
              <a:t>, section 3.2</a:t>
            </a:r>
          </a:p>
          <a:p>
            <a:pPr lvl="1">
              <a:buFont typeface="Wingdings" charset="2"/>
              <a:buChar char="Ø"/>
            </a:pPr>
            <a:r>
              <a:rPr lang="en-US" sz="1862" dirty="0" smtClean="0"/>
              <a:t>Shared files</a:t>
            </a:r>
          </a:p>
          <a:p>
            <a:pPr lvl="1">
              <a:buFont typeface="Wingdings" charset="2"/>
              <a:buChar char="Ø"/>
            </a:pPr>
            <a:r>
              <a:rPr lang="en-US" sz="1862" dirty="0" smtClean="0"/>
              <a:t>Common Event Flags</a:t>
            </a:r>
          </a:p>
          <a:p>
            <a:pPr lvl="1">
              <a:buFont typeface="Wingdings" charset="2"/>
              <a:buChar char="Ø"/>
            </a:pPr>
            <a:r>
              <a:rPr lang="en-US" sz="1862" dirty="0" smtClean="0"/>
              <a:t>Logical Names</a:t>
            </a:r>
          </a:p>
          <a:p>
            <a:pPr lvl="1">
              <a:buFont typeface="Wingdings" charset="2"/>
              <a:buChar char="Ø"/>
            </a:pPr>
            <a:r>
              <a:rPr lang="en-US" sz="1862" dirty="0" smtClean="0"/>
              <a:t>Mailboxes</a:t>
            </a:r>
          </a:p>
          <a:p>
            <a:pPr lvl="1">
              <a:buFont typeface="Wingdings" charset="2"/>
              <a:buChar char="Ø"/>
            </a:pPr>
            <a:r>
              <a:rPr lang="en-US" sz="1862" dirty="0" smtClean="0"/>
              <a:t>Global Sections</a:t>
            </a:r>
          </a:p>
          <a:p>
            <a:pPr lvl="1">
              <a:buFont typeface="Wingdings" charset="2"/>
              <a:buChar char="Ø"/>
            </a:pPr>
            <a:r>
              <a:rPr lang="en-US" sz="1862" dirty="0" smtClean="0"/>
              <a:t>Lock Manager</a:t>
            </a:r>
          </a:p>
          <a:p>
            <a:r>
              <a:rPr lang="en-US" sz="2703" dirty="0" smtClean="0"/>
              <a:t>Plus</a:t>
            </a:r>
          </a:p>
          <a:p>
            <a:pPr lvl="1">
              <a:buFont typeface="Wingdings" charset="2"/>
              <a:buChar char="Ø"/>
            </a:pPr>
            <a:r>
              <a:rPr lang="en-US" sz="1862" dirty="0" err="1" smtClean="0"/>
              <a:t>DECnet</a:t>
            </a:r>
            <a:r>
              <a:rPr lang="en-US" sz="1862" dirty="0" smtClean="0"/>
              <a:t> task-to-task, TCP/IP socket</a:t>
            </a:r>
          </a:p>
          <a:p>
            <a:pPr lvl="1">
              <a:buFont typeface="Wingdings" charset="2"/>
              <a:buChar char="Ø"/>
            </a:pPr>
            <a:r>
              <a:rPr lang="en-US" sz="1862" dirty="0" smtClean="0"/>
              <a:t>$ICC services</a:t>
            </a:r>
            <a:endParaRPr lang="en-US" sz="1862"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0" y="1295400"/>
          <a:ext cx="7620000" cy="4856479"/>
        </p:xfrm>
        <a:graphic>
          <a:graphicData uri="http://schemas.openxmlformats.org/drawingml/2006/table">
            <a:tbl>
              <a:tblPr firstRow="1" bandRow="1">
                <a:tableStyleId>{3C2FFA5D-87B4-456A-9821-1D502468CF0F}</a:tableStyleId>
              </a:tblPr>
              <a:tblGrid>
                <a:gridCol w="1524000"/>
                <a:gridCol w="1143000"/>
                <a:gridCol w="2209800"/>
                <a:gridCol w="2743200"/>
              </a:tblGrid>
              <a:tr h="370840">
                <a:tc>
                  <a:txBody>
                    <a:bodyPr/>
                    <a:lstStyle/>
                    <a:p>
                      <a:r>
                        <a:rPr lang="en-US" dirty="0" smtClean="0"/>
                        <a:t>Technique</a:t>
                      </a:r>
                      <a:endParaRPr lang="en-US" dirty="0"/>
                    </a:p>
                  </a:txBody>
                  <a:tcPr/>
                </a:tc>
                <a:tc>
                  <a:txBody>
                    <a:bodyPr/>
                    <a:lstStyle/>
                    <a:p>
                      <a:pPr algn="ctr"/>
                      <a:r>
                        <a:rPr lang="en-US" dirty="0" smtClean="0"/>
                        <a:t>Cluster</a:t>
                      </a:r>
                      <a:endParaRPr lang="en-US" dirty="0"/>
                    </a:p>
                  </a:txBody>
                  <a:tcPr/>
                </a:tc>
                <a:tc>
                  <a:txBody>
                    <a:bodyPr/>
                    <a:lstStyle/>
                    <a:p>
                      <a:pPr algn="ctr"/>
                      <a:r>
                        <a:rPr lang="en-US" dirty="0" smtClean="0"/>
                        <a:t>Pros</a:t>
                      </a:r>
                      <a:endParaRPr lang="en-US" dirty="0"/>
                    </a:p>
                  </a:txBody>
                  <a:tcPr/>
                </a:tc>
                <a:tc>
                  <a:txBody>
                    <a:bodyPr/>
                    <a:lstStyle/>
                    <a:p>
                      <a:pPr algn="ctr"/>
                      <a:r>
                        <a:rPr lang="en-US" dirty="0" smtClean="0"/>
                        <a:t>Cons</a:t>
                      </a:r>
                      <a:endParaRPr lang="en-US" dirty="0"/>
                    </a:p>
                  </a:txBody>
                  <a:tcPr/>
                </a:tc>
              </a:tr>
              <a:tr h="370840">
                <a:tc>
                  <a:txBody>
                    <a:bodyPr/>
                    <a:lstStyle/>
                    <a:p>
                      <a:r>
                        <a:rPr lang="en-US" dirty="0" smtClean="0"/>
                        <a:t>Common</a:t>
                      </a:r>
                      <a:r>
                        <a:rPr lang="en-US" baseline="0" dirty="0" smtClean="0"/>
                        <a:t> Event Flag</a:t>
                      </a:r>
                      <a:endParaRPr lang="en-US" dirty="0"/>
                    </a:p>
                  </a:txBody>
                  <a:tcPr/>
                </a:tc>
                <a:tc>
                  <a:txBody>
                    <a:bodyPr/>
                    <a:lstStyle/>
                    <a:p>
                      <a:pPr algn="ctr"/>
                      <a:r>
                        <a:rPr lang="en-US" dirty="0" smtClean="0"/>
                        <a:t>No</a:t>
                      </a:r>
                      <a:endParaRPr lang="en-US" dirty="0"/>
                    </a:p>
                  </a:txBody>
                  <a:tcPr/>
                </a:tc>
                <a:tc>
                  <a:txBody>
                    <a:bodyPr/>
                    <a:lstStyle/>
                    <a:p>
                      <a:r>
                        <a:rPr lang="en-US" dirty="0" smtClean="0"/>
                        <a:t>Fast</a:t>
                      </a:r>
                      <a:endParaRPr lang="en-US" dirty="0"/>
                    </a:p>
                  </a:txBody>
                  <a:tcPr/>
                </a:tc>
                <a:tc>
                  <a:txBody>
                    <a:bodyPr/>
                    <a:lstStyle/>
                    <a:p>
                      <a:r>
                        <a:rPr lang="en-US" dirty="0" smtClean="0"/>
                        <a:t>Binary state only; no AST</a:t>
                      </a:r>
                      <a:r>
                        <a:rPr lang="en-US" baseline="0" dirty="0" smtClean="0"/>
                        <a:t> signal</a:t>
                      </a:r>
                      <a:endParaRPr lang="en-US" dirty="0"/>
                    </a:p>
                  </a:txBody>
                  <a:tcPr/>
                </a:tc>
              </a:tr>
              <a:tr h="370840">
                <a:tc>
                  <a:txBody>
                    <a:bodyPr/>
                    <a:lstStyle/>
                    <a:p>
                      <a:r>
                        <a:rPr lang="en-US" dirty="0" smtClean="0"/>
                        <a:t>Mailbox</a:t>
                      </a:r>
                      <a:endParaRPr lang="en-US" dirty="0"/>
                    </a:p>
                  </a:txBody>
                  <a:tcPr/>
                </a:tc>
                <a:tc>
                  <a:txBody>
                    <a:bodyPr/>
                    <a:lstStyle/>
                    <a:p>
                      <a:pPr algn="ctr"/>
                      <a:r>
                        <a:rPr lang="en-US" dirty="0" smtClean="0"/>
                        <a:t>No (?)</a:t>
                      </a:r>
                      <a:endParaRPr lang="en-US" dirty="0"/>
                    </a:p>
                  </a:txBody>
                  <a:tcPr/>
                </a:tc>
                <a:tc>
                  <a:txBody>
                    <a:bodyPr/>
                    <a:lstStyle/>
                    <a:p>
                      <a:r>
                        <a:rPr lang="en-US" dirty="0" smtClean="0"/>
                        <a:t>Simple;</a:t>
                      </a:r>
                      <a:r>
                        <a:rPr lang="en-US" baseline="0" dirty="0" smtClean="0"/>
                        <a:t> f</a:t>
                      </a:r>
                      <a:r>
                        <a:rPr lang="en-US" dirty="0" smtClean="0"/>
                        <a:t>lexible</a:t>
                      </a:r>
                      <a:endParaRPr lang="en-US" dirty="0"/>
                    </a:p>
                  </a:txBody>
                  <a:tcPr/>
                </a:tc>
                <a:tc>
                  <a:txBody>
                    <a:bodyPr/>
                    <a:lstStyle/>
                    <a:p>
                      <a:r>
                        <a:rPr lang="en-US" dirty="0" smtClean="0"/>
                        <a:t>Slow for large transfers</a:t>
                      </a:r>
                      <a:endParaRPr lang="en-US" dirty="0"/>
                    </a:p>
                  </a:txBody>
                  <a:tcPr/>
                </a:tc>
              </a:tr>
              <a:tr h="370840">
                <a:tc>
                  <a:txBody>
                    <a:bodyPr/>
                    <a:lstStyle/>
                    <a:p>
                      <a:r>
                        <a:rPr lang="en-US" dirty="0" smtClean="0"/>
                        <a:t>Global Section </a:t>
                      </a:r>
                      <a:r>
                        <a:rPr lang="en-US" sz="1500" dirty="0" smtClean="0"/>
                        <a:t>(shared</a:t>
                      </a:r>
                      <a:r>
                        <a:rPr lang="en-US" sz="1500" baseline="0" dirty="0" smtClean="0"/>
                        <a:t> memory)</a:t>
                      </a:r>
                      <a:endParaRPr lang="en-US" sz="1500" dirty="0"/>
                    </a:p>
                  </a:txBody>
                  <a:tcPr/>
                </a:tc>
                <a:tc>
                  <a:txBody>
                    <a:bodyPr/>
                    <a:lstStyle/>
                    <a:p>
                      <a:pPr algn="ctr"/>
                      <a:r>
                        <a:rPr lang="en-US" dirty="0" smtClean="0"/>
                        <a:t>Depends!</a:t>
                      </a:r>
                      <a:endParaRPr lang="en-US" dirty="0"/>
                    </a:p>
                  </a:txBody>
                  <a:tcPr/>
                </a:tc>
                <a:tc>
                  <a:txBody>
                    <a:bodyPr/>
                    <a:lstStyle/>
                    <a:p>
                      <a:r>
                        <a:rPr lang="en-US" dirty="0" smtClean="0"/>
                        <a:t>Very fast; flexible</a:t>
                      </a:r>
                      <a:endParaRPr lang="en-US" dirty="0"/>
                    </a:p>
                  </a:txBody>
                  <a:tcPr/>
                </a:tc>
                <a:tc>
                  <a:txBody>
                    <a:bodyPr/>
                    <a:lstStyle/>
                    <a:p>
                      <a:r>
                        <a:rPr lang="en-US" dirty="0" smtClean="0"/>
                        <a:t>May need coordination;</a:t>
                      </a:r>
                      <a:r>
                        <a:rPr lang="en-US" baseline="0" dirty="0" smtClean="0"/>
                        <a:t> no AST signal</a:t>
                      </a:r>
                      <a:endParaRPr lang="en-US" dirty="0"/>
                    </a:p>
                  </a:txBody>
                  <a:tcPr/>
                </a:tc>
              </a:tr>
              <a:tr h="370840">
                <a:tc>
                  <a:txBody>
                    <a:bodyPr/>
                    <a:lstStyle/>
                    <a:p>
                      <a:r>
                        <a:rPr lang="en-US" dirty="0" smtClean="0"/>
                        <a:t>Shared Files</a:t>
                      </a:r>
                      <a:endParaRPr lang="en-US" dirty="0"/>
                    </a:p>
                  </a:txBody>
                  <a:tcPr/>
                </a:tc>
                <a:tc>
                  <a:txBody>
                    <a:bodyPr/>
                    <a:lstStyle/>
                    <a:p>
                      <a:pPr algn="ctr"/>
                      <a:r>
                        <a:rPr lang="en-US" dirty="0" smtClean="0"/>
                        <a:t>Yes</a:t>
                      </a:r>
                      <a:endParaRPr lang="en-US" dirty="0"/>
                    </a:p>
                  </a:txBody>
                  <a:tcPr/>
                </a:tc>
                <a:tc>
                  <a:txBody>
                    <a:bodyPr/>
                    <a:lstStyle/>
                    <a:p>
                      <a:r>
                        <a:rPr lang="en-US" dirty="0" smtClean="0"/>
                        <a:t>Simple; persistent; 3GL</a:t>
                      </a:r>
                      <a:r>
                        <a:rPr lang="en-US" baseline="0" dirty="0" smtClean="0"/>
                        <a:t> support</a:t>
                      </a:r>
                      <a:endParaRPr lang="en-US" dirty="0"/>
                    </a:p>
                  </a:txBody>
                  <a:tcPr/>
                </a:tc>
                <a:tc>
                  <a:txBody>
                    <a:bodyPr/>
                    <a:lstStyle/>
                    <a:p>
                      <a:r>
                        <a:rPr lang="en-US" dirty="0" err="1" smtClean="0"/>
                        <a:t>Slow(ish</a:t>
                      </a:r>
                      <a:r>
                        <a:rPr lang="en-US" dirty="0" smtClean="0"/>
                        <a:t>); may</a:t>
                      </a:r>
                      <a:r>
                        <a:rPr lang="en-US" baseline="0" dirty="0" smtClean="0"/>
                        <a:t> need coordination</a:t>
                      </a:r>
                      <a:endParaRPr lang="en-US" dirty="0"/>
                    </a:p>
                  </a:txBody>
                  <a:tcPr/>
                </a:tc>
              </a:tr>
              <a:tr h="370840">
                <a:tc>
                  <a:txBody>
                    <a:bodyPr/>
                    <a:lstStyle/>
                    <a:p>
                      <a:r>
                        <a:rPr lang="en-US" dirty="0" smtClean="0"/>
                        <a:t>Logical Names</a:t>
                      </a:r>
                      <a:endParaRPr lang="en-US" dirty="0"/>
                    </a:p>
                  </a:txBody>
                  <a:tcPr/>
                </a:tc>
                <a:tc>
                  <a:txBody>
                    <a:bodyPr/>
                    <a:lstStyle/>
                    <a:p>
                      <a:pPr algn="ctr"/>
                      <a:r>
                        <a:rPr lang="en-US" dirty="0" smtClean="0"/>
                        <a:t>Yes</a:t>
                      </a:r>
                      <a:endParaRPr lang="en-US" dirty="0"/>
                    </a:p>
                  </a:txBody>
                  <a:tcPr/>
                </a:tc>
                <a:tc>
                  <a:txBody>
                    <a:bodyPr/>
                    <a:lstStyle/>
                    <a:p>
                      <a:r>
                        <a:rPr lang="en-US" dirty="0" smtClean="0"/>
                        <a:t>Simple; flexible</a:t>
                      </a:r>
                      <a:endParaRPr lang="en-US" dirty="0"/>
                    </a:p>
                  </a:txBody>
                  <a:tcPr/>
                </a:tc>
                <a:tc>
                  <a:txBody>
                    <a:bodyPr/>
                    <a:lstStyle/>
                    <a:p>
                      <a:r>
                        <a:rPr lang="en-US" baseline="0" dirty="0" smtClean="0"/>
                        <a:t>Data size (255x255); may need coordination; no AST signal</a:t>
                      </a:r>
                      <a:endParaRPr lang="en-US" dirty="0"/>
                    </a:p>
                  </a:txBody>
                  <a:tcPr/>
                </a:tc>
              </a:tr>
              <a:tr h="370840">
                <a:tc>
                  <a:txBody>
                    <a:bodyPr/>
                    <a:lstStyle/>
                    <a:p>
                      <a:r>
                        <a:rPr lang="en-US" dirty="0" smtClean="0"/>
                        <a:t>Lock Manager</a:t>
                      </a:r>
                      <a:endParaRPr lang="en-US" dirty="0"/>
                    </a:p>
                  </a:txBody>
                  <a:tcPr/>
                </a:tc>
                <a:tc>
                  <a:txBody>
                    <a:bodyPr/>
                    <a:lstStyle/>
                    <a:p>
                      <a:pPr algn="ctr"/>
                      <a:r>
                        <a:rPr lang="en-US" dirty="0" smtClean="0"/>
                        <a:t>Yes</a:t>
                      </a:r>
                      <a:endParaRPr lang="en-US" dirty="0"/>
                    </a:p>
                  </a:txBody>
                  <a:tcPr/>
                </a:tc>
                <a:tc>
                  <a:txBody>
                    <a:bodyPr/>
                    <a:lstStyle/>
                    <a:p>
                      <a:r>
                        <a:rPr lang="en-US" dirty="0" smtClean="0"/>
                        <a:t>Very fast; flexible</a:t>
                      </a:r>
                      <a:r>
                        <a:rPr lang="en-US" baseline="0" dirty="0" smtClean="0"/>
                        <a:t> AST delivery</a:t>
                      </a:r>
                      <a:endParaRPr lang="en-US" dirty="0"/>
                    </a:p>
                  </a:txBody>
                  <a:tcPr/>
                </a:tc>
                <a:tc>
                  <a:txBody>
                    <a:bodyPr/>
                    <a:lstStyle/>
                    <a:p>
                      <a:r>
                        <a:rPr lang="en-US" dirty="0" smtClean="0"/>
                        <a:t>Limited data size</a:t>
                      </a:r>
                      <a:endParaRPr lang="en-US" dirty="0"/>
                    </a:p>
                  </a:txBody>
                  <a:tcPr/>
                </a:tc>
              </a:tr>
              <a:tr h="370840">
                <a:tc>
                  <a:txBody>
                    <a:bodyPr/>
                    <a:lstStyle/>
                    <a:p>
                      <a:r>
                        <a:rPr lang="en-US" dirty="0" err="1" smtClean="0"/>
                        <a:t>DECnet</a:t>
                      </a:r>
                      <a:r>
                        <a:rPr lang="en-US" dirty="0" smtClean="0"/>
                        <a:t> &amp; TCP/IP</a:t>
                      </a:r>
                      <a:endParaRPr lang="en-US" dirty="0"/>
                    </a:p>
                  </a:txBody>
                  <a:tcPr/>
                </a:tc>
                <a:tc>
                  <a:txBody>
                    <a:bodyPr/>
                    <a:lstStyle/>
                    <a:p>
                      <a:pPr algn="ctr"/>
                      <a:r>
                        <a:rPr lang="en-US" dirty="0" smtClean="0"/>
                        <a:t>Yes</a:t>
                      </a:r>
                      <a:endParaRPr lang="en-US" dirty="0"/>
                    </a:p>
                  </a:txBody>
                  <a:tcPr/>
                </a:tc>
                <a:tc>
                  <a:txBody>
                    <a:bodyPr/>
                    <a:lstStyle/>
                    <a:p>
                      <a:r>
                        <a:rPr lang="en-US" dirty="0" err="1" smtClean="0"/>
                        <a:t>Fast(ish</a:t>
                      </a:r>
                      <a:r>
                        <a:rPr lang="en-US" dirty="0" smtClean="0"/>
                        <a:t>);</a:t>
                      </a:r>
                      <a:r>
                        <a:rPr lang="en-US" baseline="0" dirty="0" smtClean="0"/>
                        <a:t> flexible</a:t>
                      </a:r>
                      <a:endParaRPr lang="en-US" dirty="0"/>
                    </a:p>
                  </a:txBody>
                  <a:tcPr/>
                </a:tc>
                <a:tc>
                  <a:txBody>
                    <a:bodyPr/>
                    <a:lstStyle/>
                    <a:p>
                      <a:r>
                        <a:rPr lang="en-US" dirty="0" smtClean="0"/>
                        <a:t>Depends on installed software</a:t>
                      </a:r>
                      <a:endParaRPr lang="en-US"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Features</a:t>
            </a:r>
            <a:endParaRPr lang="en-US" dirty="0"/>
          </a:p>
        </p:txBody>
      </p:sp>
      <p:sp>
        <p:nvSpPr>
          <p:cNvPr id="3" name="Content Placeholder 2"/>
          <p:cNvSpPr>
            <a:spLocks noGrp="1"/>
          </p:cNvSpPr>
          <p:nvPr>
            <p:ph idx="1"/>
          </p:nvPr>
        </p:nvSpPr>
        <p:spPr/>
        <p:txBody>
          <a:bodyPr/>
          <a:lstStyle/>
          <a:p>
            <a:r>
              <a:rPr lang="en-US" dirty="0" smtClean="0"/>
              <a:t>$ICC offers a nice blend of desirable features:</a:t>
            </a:r>
          </a:p>
          <a:p>
            <a:pPr lvl="1">
              <a:buFont typeface="Wingdings" charset="2"/>
              <a:buChar char="Ø"/>
            </a:pPr>
            <a:r>
              <a:rPr lang="en-US" dirty="0" smtClean="0"/>
              <a:t>Fully cluster-aware</a:t>
            </a:r>
          </a:p>
          <a:p>
            <a:pPr lvl="1">
              <a:buFont typeface="Wingdings" charset="2"/>
              <a:buChar char="Ø"/>
            </a:pPr>
            <a:r>
              <a:rPr lang="en-US" dirty="0" smtClean="0"/>
              <a:t>Automatic load sharing (but not balancing)</a:t>
            </a:r>
          </a:p>
          <a:p>
            <a:pPr lvl="1">
              <a:buFont typeface="Wingdings" charset="2"/>
              <a:buChar char="Ø"/>
            </a:pPr>
            <a:r>
              <a:rPr lang="en-US" dirty="0" smtClean="0"/>
              <a:t>No dependence on specific networking software</a:t>
            </a:r>
          </a:p>
          <a:p>
            <a:pPr lvl="1">
              <a:buFont typeface="Wingdings" charset="2"/>
              <a:buChar char="Ø"/>
            </a:pPr>
            <a:r>
              <a:rPr lang="en-US" dirty="0" smtClean="0"/>
              <a:t>Flexible data passing (up to 1MB in a single operation)</a:t>
            </a:r>
          </a:p>
          <a:p>
            <a:pPr lvl="1">
              <a:buFont typeface="Wingdings" charset="2"/>
              <a:buChar char="Ø"/>
            </a:pPr>
            <a:r>
              <a:rPr lang="en-US" dirty="0" smtClean="0"/>
              <a:t>Incoming connection is given PID &amp; username of connecting process</a:t>
            </a:r>
          </a:p>
          <a:p>
            <a:pPr lvl="1">
              <a:buFont typeface="Wingdings" charset="2"/>
              <a:buChar char="Ø"/>
            </a:pPr>
            <a:r>
              <a:rPr lang="en-US" dirty="0" smtClean="0"/>
              <a:t>Connection and connection-less communication</a:t>
            </a:r>
          </a:p>
          <a:p>
            <a:pPr lvl="1">
              <a:buFont typeface="Wingdings" charset="2"/>
              <a:buChar char="Ø"/>
            </a:pPr>
            <a:r>
              <a:rPr lang="en-US" dirty="0" smtClean="0"/>
              <a:t>On Alpha, IA64 and VAX (starting with VMS 7.3)</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Service Identification</a:t>
            </a:r>
            <a:endParaRPr lang="en-US" dirty="0"/>
          </a:p>
        </p:txBody>
      </p:sp>
      <p:sp>
        <p:nvSpPr>
          <p:cNvPr id="6" name="Content Placeholder 5"/>
          <p:cNvSpPr>
            <a:spLocks noGrp="1"/>
          </p:cNvSpPr>
          <p:nvPr>
            <p:ph idx="1"/>
          </p:nvPr>
        </p:nvSpPr>
        <p:spPr/>
        <p:txBody>
          <a:bodyPr/>
          <a:lstStyle/>
          <a:p>
            <a:r>
              <a:rPr lang="en-US" dirty="0" smtClean="0"/>
              <a:t>Every $ICC service offered on the system is identified by an “</a:t>
            </a:r>
            <a:r>
              <a:rPr lang="en-US" b="1" i="1" dirty="0" smtClean="0">
                <a:solidFill>
                  <a:srgbClr val="3366FF"/>
                </a:solidFill>
              </a:rPr>
              <a:t>Association Name</a:t>
            </a:r>
            <a:r>
              <a:rPr lang="en-US" dirty="0" smtClean="0"/>
              <a:t>”</a:t>
            </a:r>
          </a:p>
          <a:p>
            <a:r>
              <a:rPr lang="en-US" dirty="0" smtClean="0"/>
              <a:t>Association names must be unique on a node, but the same association name can be used on multiple nodes in the cluster</a:t>
            </a:r>
          </a:p>
          <a:p>
            <a:r>
              <a:rPr lang="en-US" dirty="0" smtClean="0"/>
              <a:t>Therefore a given $ICC service is identified by specifying both </a:t>
            </a:r>
            <a:r>
              <a:rPr lang="en-US" dirty="0" err="1" smtClean="0"/>
              <a:t>nodename</a:t>
            </a:r>
            <a:r>
              <a:rPr lang="en-US" dirty="0" smtClean="0"/>
              <a:t> and association name</a:t>
            </a:r>
          </a:p>
          <a:p>
            <a:pPr>
              <a:buNone/>
            </a:pPr>
            <a:r>
              <a:rPr lang="en-US" i="1" dirty="0" smtClean="0">
                <a:solidFill>
                  <a:srgbClr val="FF0000"/>
                </a:solidFill>
              </a:rPr>
              <a:t>This would appear to reduce service availability… the client needs to know where a service is running?</a:t>
            </a:r>
            <a:endParaRPr lang="en-US"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$ICC Logical Service Names</a:t>
            </a:r>
            <a:endParaRPr lang="en-US" dirty="0"/>
          </a:p>
        </p:txBody>
      </p:sp>
      <p:sp>
        <p:nvSpPr>
          <p:cNvPr id="3" name="Content Placeholder 2"/>
          <p:cNvSpPr>
            <a:spLocks noGrp="1"/>
          </p:cNvSpPr>
          <p:nvPr>
            <p:ph idx="1"/>
          </p:nvPr>
        </p:nvSpPr>
        <p:spPr/>
        <p:txBody>
          <a:bodyPr/>
          <a:lstStyle/>
          <a:p>
            <a:r>
              <a:rPr lang="en-US" dirty="0" smtClean="0"/>
              <a:t>The issue of needing to know where a service is running is mostly solved by the ability for a cluster-wide logical name to be given to each $ICC service name.</a:t>
            </a:r>
          </a:p>
          <a:p>
            <a:r>
              <a:rPr lang="en-US" dirty="0" smtClean="0"/>
              <a:t>$ICC clients may specify the service’s logical name instead of the </a:t>
            </a:r>
            <a:r>
              <a:rPr lang="en-US" dirty="0" err="1" smtClean="0"/>
              <a:t>nodename</a:t>
            </a:r>
            <a:r>
              <a:rPr lang="en-US" dirty="0" smtClean="0"/>
              <a:t> and association name</a:t>
            </a:r>
          </a:p>
          <a:p>
            <a:r>
              <a:rPr lang="en-US" dirty="0" smtClean="0"/>
              <a:t>The logical names are stored in the ICC$REGISTRY logical name table; this is called the “simple association registry” in the documentation.</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988</TotalTime>
  <Words>4199</Words>
  <Application>Microsoft Macintosh PowerPoint</Application>
  <PresentationFormat>On-screen Show (4:3)</PresentationFormat>
  <Paragraphs>390</Paragraphs>
  <Slides>29</Slides>
  <Notes>29</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Office Theme</vt:lpstr>
      <vt:lpstr>Slide 1</vt:lpstr>
      <vt:lpstr>Agenda</vt:lpstr>
      <vt:lpstr>Some information about me</vt:lpstr>
      <vt:lpstr>Why &amp; How</vt:lpstr>
      <vt:lpstr>Inter-Process Communications Techniques</vt:lpstr>
      <vt:lpstr>Slide 6</vt:lpstr>
      <vt:lpstr>$ICC Features</vt:lpstr>
      <vt:lpstr>$ICC Service Identification</vt:lpstr>
      <vt:lpstr>$ICC Logical Service Names</vt:lpstr>
      <vt:lpstr>Simple Association Registry</vt:lpstr>
      <vt:lpstr>Association Names and Logical Names Summary</vt:lpstr>
      <vt:lpstr>Basic Operations</vt:lpstr>
      <vt:lpstr>$ICC Server – Declaring an Association</vt:lpstr>
      <vt:lpstr>Example 1: Single Service instance per node</vt:lpstr>
      <vt:lpstr>Example 2: Multiple Server instances per node</vt:lpstr>
      <vt:lpstr>$ICC Server – Connection Handling (1)</vt:lpstr>
      <vt:lpstr>$ICC Server – Connection Handling (2)</vt:lpstr>
      <vt:lpstr>$ICC Client – Connecting to a Server</vt:lpstr>
      <vt:lpstr>$ICC_CONNECT - IO Status Block</vt:lpstr>
      <vt:lpstr>Handling $ICC_CONNECT error codes</vt:lpstr>
      <vt:lpstr>Data Transfer</vt:lpstr>
      <vt:lpstr>Ending the $ICC Session</vt:lpstr>
      <vt:lpstr>Service Redundancy</vt:lpstr>
      <vt:lpstr>Service Redundancy (2)</vt:lpstr>
      <vt:lpstr>Service Redundancy (3)</vt:lpstr>
      <vt:lpstr>$ICC Security</vt:lpstr>
      <vt:lpstr>ICC$SYSTARTUP.COM</vt:lpstr>
      <vt:lpstr>References</vt:lpstr>
      <vt:lpstr>Q &amp; A</vt:lpstr>
    </vt:vector>
  </TitlesOfParts>
  <Company>Stir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George sciouris</dc:creator>
  <cp:lastModifiedBy>Jeremy Begg</cp:lastModifiedBy>
  <cp:revision>17</cp:revision>
  <cp:lastPrinted>2010-09-16T02:07:17Z</cp:lastPrinted>
  <dcterms:created xsi:type="dcterms:W3CDTF">2010-09-16T02:03:06Z</dcterms:created>
  <dcterms:modified xsi:type="dcterms:W3CDTF">2010-09-16T02:08:07Z</dcterms:modified>
</cp:coreProperties>
</file>